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2.xml" ContentType="application/vnd.openxmlformats-officedocument.drawingml.chart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3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  <p:sldMasterId id="2147483660" r:id="rId2"/>
  </p:sldMasterIdLst>
  <p:notesMasterIdLst>
    <p:notesMasterId r:id="rId15"/>
  </p:notesMasterIdLst>
  <p:sldIdLst>
    <p:sldId id="268" r:id="rId3"/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70" r:id="rId14"/>
  </p:sldIdLst>
  <p:sldSz cx="14630400" cy="8229600"/>
  <p:notesSz cx="8229600" cy="14630400"/>
  <p:embeddedFontLst>
    <p:embeddedFont>
      <p:font typeface="Alef" panose="00000500000000000000" pitchFamily="2" charset="-79"/>
      <p:regular r:id="rId16"/>
      <p:bold r:id="rId17"/>
    </p:embeddedFont>
    <p:embeddedFont>
      <p:font typeface="Arial Black" panose="020B0A04020102020204" pitchFamily="34" charset="0"/>
      <p:bold r:id="rId18"/>
    </p:embeddedFont>
    <p:embeddedFont>
      <p:font typeface="Lato" panose="020F0502020204030203" pitchFamily="34" charset="0"/>
      <p:regular r:id="rId19"/>
      <p:bold r:id="rId20"/>
      <p:italic r:id="rId21"/>
      <p:boldItalic r:id="rId22"/>
    </p:embeddedFont>
    <p:embeddedFont>
      <p:font typeface="Lato Bold" panose="020F0502020204030203" charset="0"/>
      <p:bold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FEC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2F67896-7501-464D-A932-A6408993CE0B}" v="424" dt="2025-11-02T18:01:18.84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87" d="100"/>
          <a:sy n="87" d="100"/>
        </p:scale>
        <p:origin x="90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font" Target="fonts/font3.fntdata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font" Target="fonts/font6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2.fntdata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microsoft.com/office/2016/11/relationships/changesInfo" Target="changesInfos/changesInfo1.xml"/><Relationship Id="rId10" Type="http://schemas.openxmlformats.org/officeDocument/2006/relationships/slide" Target="slides/slide8.xml"/><Relationship Id="rId19" Type="http://schemas.openxmlformats.org/officeDocument/2006/relationships/font" Target="fonts/font4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7.fntdata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thex 07" userId="e8aa9b310587a138" providerId="LiveId" clId="{912C2C74-3ECE-45C6-B158-26FCF89CF349}"/>
    <pc:docChg chg="undo custSel modSld">
      <pc:chgData name="Athex 07" userId="e8aa9b310587a138" providerId="LiveId" clId="{912C2C74-3ECE-45C6-B158-26FCF89CF349}" dt="2025-11-02T18:01:18.843" v="523"/>
      <pc:docMkLst>
        <pc:docMk/>
      </pc:docMkLst>
      <pc:sldChg chg="modSp mod modTransition modAnim">
        <pc:chgData name="Athex 07" userId="e8aa9b310587a138" providerId="LiveId" clId="{912C2C74-3ECE-45C6-B158-26FCF89CF349}" dt="2025-11-02T17:20:54.927" v="136" actId="14100"/>
        <pc:sldMkLst>
          <pc:docMk/>
          <pc:sldMk cId="0" sldId="256"/>
        </pc:sldMkLst>
        <pc:picChg chg="mod">
          <ac:chgData name="Athex 07" userId="e8aa9b310587a138" providerId="LiveId" clId="{912C2C74-3ECE-45C6-B158-26FCF89CF349}" dt="2025-11-02T17:20:54.927" v="136" actId="14100"/>
          <ac:picMkLst>
            <pc:docMk/>
            <pc:sldMk cId="0" sldId="256"/>
            <ac:picMk id="17" creationId="{32A62A89-C00A-7F35-C809-D474418D9546}"/>
          </ac:picMkLst>
        </pc:picChg>
      </pc:sldChg>
      <pc:sldChg chg="modSp mod modTransition modAnim">
        <pc:chgData name="Athex 07" userId="e8aa9b310587a138" providerId="LiveId" clId="{912C2C74-3ECE-45C6-B158-26FCF89CF349}" dt="2025-11-02T17:26:33.165" v="212"/>
        <pc:sldMkLst>
          <pc:docMk/>
          <pc:sldMk cId="0" sldId="257"/>
        </pc:sldMkLst>
        <pc:spChg chg="mod">
          <ac:chgData name="Athex 07" userId="e8aa9b310587a138" providerId="LiveId" clId="{912C2C74-3ECE-45C6-B158-26FCF89CF349}" dt="2025-11-02T17:22:18.166" v="145" actId="255"/>
          <ac:spMkLst>
            <pc:docMk/>
            <pc:sldMk cId="0" sldId="257"/>
            <ac:spMk id="2" creationId="{00000000-0000-0000-0000-000000000000}"/>
          </ac:spMkLst>
        </pc:spChg>
        <pc:spChg chg="mod">
          <ac:chgData name="Athex 07" userId="e8aa9b310587a138" providerId="LiveId" clId="{912C2C74-3ECE-45C6-B158-26FCF89CF349}" dt="2025-11-02T17:22:04.490" v="144" actId="2711"/>
          <ac:spMkLst>
            <pc:docMk/>
            <pc:sldMk cId="0" sldId="257"/>
            <ac:spMk id="4" creationId="{00000000-0000-0000-0000-000000000000}"/>
          </ac:spMkLst>
        </pc:spChg>
        <pc:graphicFrameChg chg="mod">
          <ac:chgData name="Athex 07" userId="e8aa9b310587a138" providerId="LiveId" clId="{912C2C74-3ECE-45C6-B158-26FCF89CF349}" dt="2025-11-02T17:26:33.165" v="212"/>
          <ac:graphicFrameMkLst>
            <pc:docMk/>
            <pc:sldMk cId="0" sldId="257"/>
            <ac:graphicFrameMk id="12" creationId="{1CAFA146-E750-4A07-BA71-58C15999775B}"/>
          </ac:graphicFrameMkLst>
        </pc:graphicFrameChg>
      </pc:sldChg>
      <pc:sldChg chg="modSp mod modTransition modAnim">
        <pc:chgData name="Athex 07" userId="e8aa9b310587a138" providerId="LiveId" clId="{912C2C74-3ECE-45C6-B158-26FCF89CF349}" dt="2025-11-02T17:40:00.969" v="343" actId="1076"/>
        <pc:sldMkLst>
          <pc:docMk/>
          <pc:sldMk cId="0" sldId="258"/>
        </pc:sldMkLst>
        <pc:spChg chg="mod">
          <ac:chgData name="Athex 07" userId="e8aa9b310587a138" providerId="LiveId" clId="{912C2C74-3ECE-45C6-B158-26FCF89CF349}" dt="2025-11-02T17:29:41.825" v="248" actId="255"/>
          <ac:spMkLst>
            <pc:docMk/>
            <pc:sldMk cId="0" sldId="258"/>
            <ac:spMk id="2" creationId="{00000000-0000-0000-0000-000000000000}"/>
          </ac:spMkLst>
        </pc:spChg>
        <pc:spChg chg="mod">
          <ac:chgData name="Athex 07" userId="e8aa9b310587a138" providerId="LiveId" clId="{912C2C74-3ECE-45C6-B158-26FCF89CF349}" dt="2025-11-02T17:27:40.057" v="228" actId="20577"/>
          <ac:spMkLst>
            <pc:docMk/>
            <pc:sldMk cId="0" sldId="258"/>
            <ac:spMk id="3" creationId="{00000000-0000-0000-0000-000000000000}"/>
          </ac:spMkLst>
        </pc:spChg>
        <pc:spChg chg="mod">
          <ac:chgData name="Athex 07" userId="e8aa9b310587a138" providerId="LiveId" clId="{912C2C74-3ECE-45C6-B158-26FCF89CF349}" dt="2025-11-02T17:27:37.500" v="226" actId="1076"/>
          <ac:spMkLst>
            <pc:docMk/>
            <pc:sldMk cId="0" sldId="258"/>
            <ac:spMk id="4" creationId="{00000000-0000-0000-0000-000000000000}"/>
          </ac:spMkLst>
        </pc:spChg>
        <pc:spChg chg="mod">
          <ac:chgData name="Athex 07" userId="e8aa9b310587a138" providerId="LiveId" clId="{912C2C74-3ECE-45C6-B158-26FCF89CF349}" dt="2025-11-02T17:29:25.243" v="247" actId="255"/>
          <ac:spMkLst>
            <pc:docMk/>
            <pc:sldMk cId="0" sldId="258"/>
            <ac:spMk id="6" creationId="{00000000-0000-0000-0000-000000000000}"/>
          </ac:spMkLst>
        </pc:spChg>
        <pc:spChg chg="mod">
          <ac:chgData name="Athex 07" userId="e8aa9b310587a138" providerId="LiveId" clId="{912C2C74-3ECE-45C6-B158-26FCF89CF349}" dt="2025-11-02T17:28:09.934" v="231" actId="255"/>
          <ac:spMkLst>
            <pc:docMk/>
            <pc:sldMk cId="0" sldId="258"/>
            <ac:spMk id="7" creationId="{00000000-0000-0000-0000-000000000000}"/>
          </ac:spMkLst>
        </pc:spChg>
        <pc:spChg chg="mod">
          <ac:chgData name="Athex 07" userId="e8aa9b310587a138" providerId="LiveId" clId="{912C2C74-3ECE-45C6-B158-26FCF89CF349}" dt="2025-11-02T17:29:21.450" v="246" actId="255"/>
          <ac:spMkLst>
            <pc:docMk/>
            <pc:sldMk cId="0" sldId="258"/>
            <ac:spMk id="10" creationId="{00000000-0000-0000-0000-000000000000}"/>
          </ac:spMkLst>
        </pc:spChg>
        <pc:spChg chg="mod">
          <ac:chgData name="Athex 07" userId="e8aa9b310587a138" providerId="LiveId" clId="{912C2C74-3ECE-45C6-B158-26FCF89CF349}" dt="2025-11-02T17:28:17.916" v="233" actId="113"/>
          <ac:spMkLst>
            <pc:docMk/>
            <pc:sldMk cId="0" sldId="258"/>
            <ac:spMk id="11" creationId="{00000000-0000-0000-0000-000000000000}"/>
          </ac:spMkLst>
        </pc:spChg>
        <pc:spChg chg="mod">
          <ac:chgData name="Athex 07" userId="e8aa9b310587a138" providerId="LiveId" clId="{912C2C74-3ECE-45C6-B158-26FCF89CF349}" dt="2025-11-02T17:29:17.383" v="245" actId="255"/>
          <ac:spMkLst>
            <pc:docMk/>
            <pc:sldMk cId="0" sldId="258"/>
            <ac:spMk id="14" creationId="{00000000-0000-0000-0000-000000000000}"/>
          </ac:spMkLst>
        </pc:spChg>
        <pc:spChg chg="mod">
          <ac:chgData name="Athex 07" userId="e8aa9b310587a138" providerId="LiveId" clId="{912C2C74-3ECE-45C6-B158-26FCF89CF349}" dt="2025-11-02T17:40:00.969" v="343" actId="1076"/>
          <ac:spMkLst>
            <pc:docMk/>
            <pc:sldMk cId="0" sldId="258"/>
            <ac:spMk id="15" creationId="{00000000-0000-0000-0000-000000000000}"/>
          </ac:spMkLst>
        </pc:spChg>
        <pc:spChg chg="mod">
          <ac:chgData name="Athex 07" userId="e8aa9b310587a138" providerId="LiveId" clId="{912C2C74-3ECE-45C6-B158-26FCF89CF349}" dt="2025-11-02T17:29:13.103" v="244" actId="255"/>
          <ac:spMkLst>
            <pc:docMk/>
            <pc:sldMk cId="0" sldId="258"/>
            <ac:spMk id="18" creationId="{00000000-0000-0000-0000-000000000000}"/>
          </ac:spMkLst>
        </pc:spChg>
        <pc:spChg chg="mod">
          <ac:chgData name="Athex 07" userId="e8aa9b310587a138" providerId="LiveId" clId="{912C2C74-3ECE-45C6-B158-26FCF89CF349}" dt="2025-11-02T17:28:37.587" v="237" actId="113"/>
          <ac:spMkLst>
            <pc:docMk/>
            <pc:sldMk cId="0" sldId="258"/>
            <ac:spMk id="19" creationId="{00000000-0000-0000-0000-000000000000}"/>
          </ac:spMkLst>
        </pc:spChg>
        <pc:spChg chg="mod">
          <ac:chgData name="Athex 07" userId="e8aa9b310587a138" providerId="LiveId" clId="{912C2C74-3ECE-45C6-B158-26FCF89CF349}" dt="2025-11-02T17:29:08.698" v="243" actId="255"/>
          <ac:spMkLst>
            <pc:docMk/>
            <pc:sldMk cId="0" sldId="258"/>
            <ac:spMk id="22" creationId="{00000000-0000-0000-0000-000000000000}"/>
          </ac:spMkLst>
        </pc:spChg>
        <pc:spChg chg="mod">
          <ac:chgData name="Athex 07" userId="e8aa9b310587a138" providerId="LiveId" clId="{912C2C74-3ECE-45C6-B158-26FCF89CF349}" dt="2025-11-02T17:28:45.458" v="239" actId="255"/>
          <ac:spMkLst>
            <pc:docMk/>
            <pc:sldMk cId="0" sldId="258"/>
            <ac:spMk id="23" creationId="{00000000-0000-0000-0000-000000000000}"/>
          </ac:spMkLst>
        </pc:spChg>
        <pc:spChg chg="mod">
          <ac:chgData name="Athex 07" userId="e8aa9b310587a138" providerId="LiveId" clId="{912C2C74-3ECE-45C6-B158-26FCF89CF349}" dt="2025-11-02T17:29:04.090" v="242" actId="255"/>
          <ac:spMkLst>
            <pc:docMk/>
            <pc:sldMk cId="0" sldId="258"/>
            <ac:spMk id="26" creationId="{00000000-0000-0000-0000-000000000000}"/>
          </ac:spMkLst>
        </pc:spChg>
        <pc:spChg chg="mod">
          <ac:chgData name="Athex 07" userId="e8aa9b310587a138" providerId="LiveId" clId="{912C2C74-3ECE-45C6-B158-26FCF89CF349}" dt="2025-11-02T17:28:54.788" v="241" actId="255"/>
          <ac:spMkLst>
            <pc:docMk/>
            <pc:sldMk cId="0" sldId="258"/>
            <ac:spMk id="27" creationId="{00000000-0000-0000-0000-000000000000}"/>
          </ac:spMkLst>
        </pc:spChg>
        <pc:picChg chg="mod">
          <ac:chgData name="Athex 07" userId="e8aa9b310587a138" providerId="LiveId" clId="{912C2C74-3ECE-45C6-B158-26FCF89CF349}" dt="2025-11-02T17:27:36.375" v="225" actId="1076"/>
          <ac:picMkLst>
            <pc:docMk/>
            <pc:sldMk cId="0" sldId="258"/>
            <ac:picMk id="25" creationId="{00000000-0000-0000-0000-000000000000}"/>
          </ac:picMkLst>
        </pc:picChg>
      </pc:sldChg>
      <pc:sldChg chg="modSp mod modTransition modAnim">
        <pc:chgData name="Athex 07" userId="e8aa9b310587a138" providerId="LiveId" clId="{912C2C74-3ECE-45C6-B158-26FCF89CF349}" dt="2025-11-02T17:41:25.393" v="361"/>
        <pc:sldMkLst>
          <pc:docMk/>
          <pc:sldMk cId="0" sldId="259"/>
        </pc:sldMkLst>
        <pc:spChg chg="mod">
          <ac:chgData name="Athex 07" userId="e8aa9b310587a138" providerId="LiveId" clId="{912C2C74-3ECE-45C6-B158-26FCF89CF349}" dt="2025-11-02T17:30:54.173" v="259" actId="1076"/>
          <ac:spMkLst>
            <pc:docMk/>
            <pc:sldMk cId="0" sldId="259"/>
            <ac:spMk id="2" creationId="{00000000-0000-0000-0000-000000000000}"/>
          </ac:spMkLst>
        </pc:spChg>
        <pc:spChg chg="mod">
          <ac:chgData name="Athex 07" userId="e8aa9b310587a138" providerId="LiveId" clId="{912C2C74-3ECE-45C6-B158-26FCF89CF349}" dt="2025-11-02T17:30:08.133" v="252" actId="113"/>
          <ac:spMkLst>
            <pc:docMk/>
            <pc:sldMk cId="0" sldId="259"/>
            <ac:spMk id="3" creationId="{00000000-0000-0000-0000-000000000000}"/>
          </ac:spMkLst>
        </pc:spChg>
        <pc:spChg chg="mod">
          <ac:chgData name="Athex 07" userId="e8aa9b310587a138" providerId="LiveId" clId="{912C2C74-3ECE-45C6-B158-26FCF89CF349}" dt="2025-11-02T17:31:20.454" v="263" actId="1076"/>
          <ac:spMkLst>
            <pc:docMk/>
            <pc:sldMk cId="0" sldId="259"/>
            <ac:spMk id="4" creationId="{00000000-0000-0000-0000-000000000000}"/>
          </ac:spMkLst>
        </pc:spChg>
        <pc:spChg chg="mod">
          <ac:chgData name="Athex 07" userId="e8aa9b310587a138" providerId="LiveId" clId="{912C2C74-3ECE-45C6-B158-26FCF89CF349}" dt="2025-11-02T17:31:22.499" v="264" actId="1076"/>
          <ac:spMkLst>
            <pc:docMk/>
            <pc:sldMk cId="0" sldId="259"/>
            <ac:spMk id="5" creationId="{00000000-0000-0000-0000-000000000000}"/>
          </ac:spMkLst>
        </pc:spChg>
        <pc:spChg chg="mod">
          <ac:chgData name="Athex 07" userId="e8aa9b310587a138" providerId="LiveId" clId="{912C2C74-3ECE-45C6-B158-26FCF89CF349}" dt="2025-11-02T17:31:25.477" v="265" actId="1076"/>
          <ac:spMkLst>
            <pc:docMk/>
            <pc:sldMk cId="0" sldId="259"/>
            <ac:spMk id="6" creationId="{00000000-0000-0000-0000-000000000000}"/>
          </ac:spMkLst>
        </pc:spChg>
        <pc:graphicFrameChg chg="mod">
          <ac:chgData name="Athex 07" userId="e8aa9b310587a138" providerId="LiveId" clId="{912C2C74-3ECE-45C6-B158-26FCF89CF349}" dt="2025-11-02T17:33:09.723" v="289"/>
          <ac:graphicFrameMkLst>
            <pc:docMk/>
            <pc:sldMk cId="0" sldId="259"/>
            <ac:graphicFrameMk id="18" creationId="{5603797F-E522-EDDA-AA24-D64C21EEA8B2}"/>
          </ac:graphicFrameMkLst>
        </pc:graphicFrameChg>
      </pc:sldChg>
      <pc:sldChg chg="modSp mod modTransition modAnim">
        <pc:chgData name="Athex 07" userId="e8aa9b310587a138" providerId="LiveId" clId="{912C2C74-3ECE-45C6-B158-26FCF89CF349}" dt="2025-11-02T17:42:31.811" v="376"/>
        <pc:sldMkLst>
          <pc:docMk/>
          <pc:sldMk cId="0" sldId="260"/>
        </pc:sldMkLst>
        <pc:spChg chg="mod">
          <ac:chgData name="Athex 07" userId="e8aa9b310587a138" providerId="LiveId" clId="{912C2C74-3ECE-45C6-B158-26FCF89CF349}" dt="2025-11-02T17:33:24.792" v="291" actId="122"/>
          <ac:spMkLst>
            <pc:docMk/>
            <pc:sldMk cId="0" sldId="260"/>
            <ac:spMk id="3" creationId="{00000000-0000-0000-0000-000000000000}"/>
          </ac:spMkLst>
        </pc:spChg>
        <pc:spChg chg="mod">
          <ac:chgData name="Athex 07" userId="e8aa9b310587a138" providerId="LiveId" clId="{912C2C74-3ECE-45C6-B158-26FCF89CF349}" dt="2025-11-02T17:34:13.030" v="299" actId="255"/>
          <ac:spMkLst>
            <pc:docMk/>
            <pc:sldMk cId="0" sldId="260"/>
            <ac:spMk id="4" creationId="{00000000-0000-0000-0000-000000000000}"/>
          </ac:spMkLst>
        </pc:spChg>
        <pc:spChg chg="mod">
          <ac:chgData name="Athex 07" userId="e8aa9b310587a138" providerId="LiveId" clId="{912C2C74-3ECE-45C6-B158-26FCF89CF349}" dt="2025-11-02T17:33:49.342" v="296" actId="2711"/>
          <ac:spMkLst>
            <pc:docMk/>
            <pc:sldMk cId="0" sldId="260"/>
            <ac:spMk id="7" creationId="{00000000-0000-0000-0000-000000000000}"/>
          </ac:spMkLst>
        </pc:spChg>
        <pc:spChg chg="mod">
          <ac:chgData name="Athex 07" userId="e8aa9b310587a138" providerId="LiveId" clId="{912C2C74-3ECE-45C6-B158-26FCF89CF349}" dt="2025-11-02T17:34:00.134" v="298" actId="2711"/>
          <ac:spMkLst>
            <pc:docMk/>
            <pc:sldMk cId="0" sldId="260"/>
            <ac:spMk id="12" creationId="{00000000-0000-0000-0000-000000000000}"/>
          </ac:spMkLst>
        </pc:spChg>
        <pc:picChg chg="mod">
          <ac:chgData name="Athex 07" userId="e8aa9b310587a138" providerId="LiveId" clId="{912C2C74-3ECE-45C6-B158-26FCF89CF349}" dt="2025-11-02T17:34:30.741" v="301" actId="1076"/>
          <ac:picMkLst>
            <pc:docMk/>
            <pc:sldMk cId="0" sldId="260"/>
            <ac:picMk id="2" creationId="{00000000-0000-0000-0000-000000000000}"/>
          </ac:picMkLst>
        </pc:picChg>
      </pc:sldChg>
      <pc:sldChg chg="modSp mod modTransition modAnim">
        <pc:chgData name="Athex 07" userId="e8aa9b310587a138" providerId="LiveId" clId="{912C2C74-3ECE-45C6-B158-26FCF89CF349}" dt="2025-11-02T17:43:32.638" v="395"/>
        <pc:sldMkLst>
          <pc:docMk/>
          <pc:sldMk cId="0" sldId="261"/>
        </pc:sldMkLst>
        <pc:spChg chg="mod">
          <ac:chgData name="Athex 07" userId="e8aa9b310587a138" providerId="LiveId" clId="{912C2C74-3ECE-45C6-B158-26FCF89CF349}" dt="2025-11-02T17:35:28.771" v="305" actId="255"/>
          <ac:spMkLst>
            <pc:docMk/>
            <pc:sldMk cId="0" sldId="261"/>
            <ac:spMk id="2" creationId="{00000000-0000-0000-0000-000000000000}"/>
          </ac:spMkLst>
        </pc:spChg>
        <pc:spChg chg="mod">
          <ac:chgData name="Athex 07" userId="e8aa9b310587a138" providerId="LiveId" clId="{912C2C74-3ECE-45C6-B158-26FCF89CF349}" dt="2025-11-02T17:35:34.959" v="306" actId="255"/>
          <ac:spMkLst>
            <pc:docMk/>
            <pc:sldMk cId="0" sldId="261"/>
            <ac:spMk id="3" creationId="{00000000-0000-0000-0000-000000000000}"/>
          </ac:spMkLst>
        </pc:spChg>
        <pc:spChg chg="mod">
          <ac:chgData name="Athex 07" userId="e8aa9b310587a138" providerId="LiveId" clId="{912C2C74-3ECE-45C6-B158-26FCF89CF349}" dt="2025-11-02T17:36:01.895" v="308" actId="207"/>
          <ac:spMkLst>
            <pc:docMk/>
            <pc:sldMk cId="0" sldId="261"/>
            <ac:spMk id="5" creationId="{00000000-0000-0000-0000-000000000000}"/>
          </ac:spMkLst>
        </pc:spChg>
        <pc:spChg chg="mod">
          <ac:chgData name="Athex 07" userId="e8aa9b310587a138" providerId="LiveId" clId="{912C2C74-3ECE-45C6-B158-26FCF89CF349}" dt="2025-11-02T17:36:09.421" v="309" actId="207"/>
          <ac:spMkLst>
            <pc:docMk/>
            <pc:sldMk cId="0" sldId="261"/>
            <ac:spMk id="8" creationId="{00000000-0000-0000-0000-000000000000}"/>
          </ac:spMkLst>
        </pc:spChg>
        <pc:spChg chg="mod">
          <ac:chgData name="Athex 07" userId="e8aa9b310587a138" providerId="LiveId" clId="{912C2C74-3ECE-45C6-B158-26FCF89CF349}" dt="2025-11-02T17:36:22.104" v="310" actId="207"/>
          <ac:spMkLst>
            <pc:docMk/>
            <pc:sldMk cId="0" sldId="261"/>
            <ac:spMk id="11" creationId="{00000000-0000-0000-0000-000000000000}"/>
          </ac:spMkLst>
        </pc:spChg>
        <pc:spChg chg="mod">
          <ac:chgData name="Athex 07" userId="e8aa9b310587a138" providerId="LiveId" clId="{912C2C74-3ECE-45C6-B158-26FCF89CF349}" dt="2025-11-02T17:36:34.732" v="311" actId="207"/>
          <ac:spMkLst>
            <pc:docMk/>
            <pc:sldMk cId="0" sldId="261"/>
            <ac:spMk id="14" creationId="{00000000-0000-0000-0000-000000000000}"/>
          </ac:spMkLst>
        </pc:spChg>
      </pc:sldChg>
      <pc:sldChg chg="modSp mod modTransition modAnim">
        <pc:chgData name="Athex 07" userId="e8aa9b310587a138" providerId="LiveId" clId="{912C2C74-3ECE-45C6-B158-26FCF89CF349}" dt="2025-11-02T17:48:30.879" v="451"/>
        <pc:sldMkLst>
          <pc:docMk/>
          <pc:sldMk cId="0" sldId="262"/>
        </pc:sldMkLst>
        <pc:spChg chg="mod">
          <ac:chgData name="Athex 07" userId="e8aa9b310587a138" providerId="LiveId" clId="{912C2C74-3ECE-45C6-B158-26FCF89CF349}" dt="2025-11-02T17:44:20.911" v="410" actId="255"/>
          <ac:spMkLst>
            <pc:docMk/>
            <pc:sldMk cId="0" sldId="262"/>
            <ac:spMk id="4" creationId="{00000000-0000-0000-0000-000000000000}"/>
          </ac:spMkLst>
        </pc:spChg>
        <pc:picChg chg="mod">
          <ac:chgData name="Athex 07" userId="e8aa9b310587a138" providerId="LiveId" clId="{912C2C74-3ECE-45C6-B158-26FCF89CF349}" dt="2025-11-02T17:43:48.098" v="397" actId="1076"/>
          <ac:picMkLst>
            <pc:docMk/>
            <pc:sldMk cId="0" sldId="262"/>
            <ac:picMk id="27" creationId="{42AA2229-F522-6731-0BFE-2DF22FAD8CD0}"/>
          </ac:picMkLst>
        </pc:picChg>
      </pc:sldChg>
      <pc:sldChg chg="modSp mod modTransition modAnim">
        <pc:chgData name="Athex 07" userId="e8aa9b310587a138" providerId="LiveId" clId="{912C2C74-3ECE-45C6-B158-26FCF89CF349}" dt="2025-11-02T17:51:28.787" v="487"/>
        <pc:sldMkLst>
          <pc:docMk/>
          <pc:sldMk cId="0" sldId="263"/>
        </pc:sldMkLst>
        <pc:spChg chg="mod">
          <ac:chgData name="Athex 07" userId="e8aa9b310587a138" providerId="LiveId" clId="{912C2C74-3ECE-45C6-B158-26FCF89CF349}" dt="2025-11-02T17:49:26.270" v="464" actId="1076"/>
          <ac:spMkLst>
            <pc:docMk/>
            <pc:sldMk cId="0" sldId="263"/>
            <ac:spMk id="18" creationId="{00000000-0000-0000-0000-000000000000}"/>
          </ac:spMkLst>
        </pc:spChg>
        <pc:spChg chg="mod">
          <ac:chgData name="Athex 07" userId="e8aa9b310587a138" providerId="LiveId" clId="{912C2C74-3ECE-45C6-B158-26FCF89CF349}" dt="2025-11-02T17:49:43.879" v="468" actId="1076"/>
          <ac:spMkLst>
            <pc:docMk/>
            <pc:sldMk cId="0" sldId="263"/>
            <ac:spMk id="22" creationId="{00000000-0000-0000-0000-000000000000}"/>
          </ac:spMkLst>
        </pc:spChg>
      </pc:sldChg>
      <pc:sldChg chg="modSp mod modTransition modAnim">
        <pc:chgData name="Athex 07" userId="e8aa9b310587a138" providerId="LiveId" clId="{912C2C74-3ECE-45C6-B158-26FCF89CF349}" dt="2025-11-02T17:52:36.466" v="502" actId="1076"/>
        <pc:sldMkLst>
          <pc:docMk/>
          <pc:sldMk cId="0" sldId="264"/>
        </pc:sldMkLst>
        <pc:spChg chg="mod">
          <ac:chgData name="Athex 07" userId="e8aa9b310587a138" providerId="LiveId" clId="{912C2C74-3ECE-45C6-B158-26FCF89CF349}" dt="2025-11-02T17:52:36.466" v="502" actId="1076"/>
          <ac:spMkLst>
            <pc:docMk/>
            <pc:sldMk cId="0" sldId="264"/>
            <ac:spMk id="13" creationId="{00000000-0000-0000-0000-000000000000}"/>
          </ac:spMkLst>
        </pc:spChg>
        <pc:graphicFrameChg chg="mod">
          <ac:chgData name="Athex 07" userId="e8aa9b310587a138" providerId="LiveId" clId="{912C2C74-3ECE-45C6-B158-26FCF89CF349}" dt="2025-11-02T17:52:26.465" v="499"/>
          <ac:graphicFrameMkLst>
            <pc:docMk/>
            <pc:sldMk cId="0" sldId="264"/>
            <ac:graphicFrameMk id="16" creationId="{2BA3FC7D-9DE3-7CD5-D797-371840E4ECFA}"/>
          </ac:graphicFrameMkLst>
        </pc:graphicFrameChg>
      </pc:sldChg>
      <pc:sldChg chg="modTransition modAnim">
        <pc:chgData name="Athex 07" userId="e8aa9b310587a138" providerId="LiveId" clId="{912C2C74-3ECE-45C6-B158-26FCF89CF349}" dt="2025-11-02T17:53:02.628" v="509"/>
        <pc:sldMkLst>
          <pc:docMk/>
          <pc:sldMk cId="0" sldId="265"/>
        </pc:sldMkLst>
      </pc:sldChg>
      <pc:sldChg chg="modSp mod modTransition modAnim">
        <pc:chgData name="Athex 07" userId="e8aa9b310587a138" providerId="LiveId" clId="{912C2C74-3ECE-45C6-B158-26FCF89CF349}" dt="2025-11-02T18:01:18.843" v="523"/>
        <pc:sldMkLst>
          <pc:docMk/>
          <pc:sldMk cId="0" sldId="268"/>
        </pc:sldMkLst>
        <pc:spChg chg="mod">
          <ac:chgData name="Athex 07" userId="e8aa9b310587a138" providerId="LiveId" clId="{912C2C74-3ECE-45C6-B158-26FCF89CF349}" dt="2025-11-02T17:11:21.220" v="0" actId="2711"/>
          <ac:spMkLst>
            <pc:docMk/>
            <pc:sldMk cId="0" sldId="268"/>
            <ac:spMk id="3" creationId="{00000000-0000-0000-0000-000000000000}"/>
          </ac:spMkLst>
        </pc:spChg>
        <pc:spChg chg="mod">
          <ac:chgData name="Athex 07" userId="e8aa9b310587a138" providerId="LiveId" clId="{912C2C74-3ECE-45C6-B158-26FCF89CF349}" dt="2025-11-02T17:11:32.393" v="1" actId="1076"/>
          <ac:spMkLst>
            <pc:docMk/>
            <pc:sldMk cId="0" sldId="268"/>
            <ac:spMk id="24" creationId="{B70E8BE8-36D7-B8A9-476E-64A1A7E75EA5}"/>
          </ac:spMkLst>
        </pc:spChg>
      </pc:sldChg>
      <pc:sldChg chg="modTransition modAnim">
        <pc:chgData name="Athex 07" userId="e8aa9b310587a138" providerId="LiveId" clId="{912C2C74-3ECE-45C6-B158-26FCF89CF349}" dt="2025-11-02T17:53:17.020" v="515"/>
        <pc:sldMkLst>
          <pc:docMk/>
          <pc:sldMk cId="0" sldId="270"/>
        </pc:sldMkLst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Population (in Crores)</a:t>
            </a:r>
          </a:p>
        </c:rich>
      </c:tx>
      <c:layout>
        <c:manualLayout>
          <c:xMode val="edge"/>
          <c:yMode val="edge"/>
          <c:x val="0.36700847807971482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5207234795391236"/>
          <c:y val="0.13451721155829799"/>
          <c:w val="0.84721416166489472"/>
          <c:h val="0.64164995953762283"/>
        </c:manualLayout>
      </c:layout>
      <c:lineChart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Population (in Crores)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Sheet1!$A$2:$A$10</c:f>
              <c:numCache>
                <c:formatCode>General</c:formatCode>
                <c:ptCount val="9"/>
                <c:pt idx="0">
                  <c:v>1951</c:v>
                </c:pt>
                <c:pt idx="1">
                  <c:v>1961</c:v>
                </c:pt>
                <c:pt idx="2">
                  <c:v>1971</c:v>
                </c:pt>
                <c:pt idx="3">
                  <c:v>1981</c:v>
                </c:pt>
                <c:pt idx="4">
                  <c:v>1991</c:v>
                </c:pt>
                <c:pt idx="5">
                  <c:v>2001</c:v>
                </c:pt>
                <c:pt idx="6">
                  <c:v>2011</c:v>
                </c:pt>
                <c:pt idx="7">
                  <c:v>2021</c:v>
                </c:pt>
                <c:pt idx="8">
                  <c:v>2023</c:v>
                </c:pt>
              </c:numCache>
            </c:numRef>
          </c:cat>
          <c:val>
            <c:numRef>
              <c:f>Sheet1!$B$2:$B$10</c:f>
              <c:numCache>
                <c:formatCode>General</c:formatCode>
                <c:ptCount val="9"/>
                <c:pt idx="0">
                  <c:v>36.1</c:v>
                </c:pt>
                <c:pt idx="1">
                  <c:v>43.9</c:v>
                </c:pt>
                <c:pt idx="2">
                  <c:v>54.8</c:v>
                </c:pt>
                <c:pt idx="3">
                  <c:v>68.3</c:v>
                </c:pt>
                <c:pt idx="4">
                  <c:v>84.6</c:v>
                </c:pt>
                <c:pt idx="5">
                  <c:v>102.9</c:v>
                </c:pt>
                <c:pt idx="6">
                  <c:v>121</c:v>
                </c:pt>
                <c:pt idx="7">
                  <c:v>136</c:v>
                </c:pt>
                <c:pt idx="8">
                  <c:v>142.80000000000001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E06-4E6D-98B0-CE7F05DEC0E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697087439"/>
        <c:axId val="1697093199"/>
        <c:extLst>
          <c:ext xmlns:c15="http://schemas.microsoft.com/office/drawing/2012/chart" uri="{02D57815-91ED-43cb-92C2-25804820EDAC}">
            <c15:filteredLineSeries>
              <c15:ser>
                <c:idx val="1"/>
                <c:order val="1"/>
                <c:tx>
                  <c:strRef>
                    <c:extLst>
                      <c:ext uri="{02D57815-91ED-43cb-92C2-25804820EDAC}">
                        <c15:formulaRef>
                          <c15:sqref>Sheet1!$C$1</c15:sqref>
                        </c15:formulaRef>
                      </c:ext>
                    </c:extLst>
                    <c:strCache>
                      <c:ptCount val="1"/>
                      <c:pt idx="0">
                        <c:v> </c:v>
                      </c:pt>
                    </c:strCache>
                  </c:strRef>
                </c:tx>
                <c:spPr>
                  <a:ln w="28575" cap="rnd">
                    <a:solidFill>
                      <a:schemeClr val="accent2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2"/>
                    </a:solidFill>
                    <a:ln w="9525">
                      <a:solidFill>
                        <a:schemeClr val="accent2"/>
                      </a:solidFill>
                    </a:ln>
                    <a:effectLst/>
                  </c:spPr>
                </c:marker>
                <c:cat>
                  <c:numRef>
                    <c:extLst>
                      <c:ext uri="{02D57815-91ED-43cb-92C2-25804820EDAC}">
                        <c15:formulaRef>
                          <c15:sqref>Sheet1!$A$2:$A$10</c15:sqref>
                        </c15:formulaRef>
                      </c:ext>
                    </c:extLst>
                    <c:numCache>
                      <c:formatCode>General</c:formatCode>
                      <c:ptCount val="9"/>
                      <c:pt idx="0">
                        <c:v>1951</c:v>
                      </c:pt>
                      <c:pt idx="1">
                        <c:v>1961</c:v>
                      </c:pt>
                      <c:pt idx="2">
                        <c:v>1971</c:v>
                      </c:pt>
                      <c:pt idx="3">
                        <c:v>1981</c:v>
                      </c:pt>
                      <c:pt idx="4">
                        <c:v>1991</c:v>
                      </c:pt>
                      <c:pt idx="5">
                        <c:v>2001</c:v>
                      </c:pt>
                      <c:pt idx="6">
                        <c:v>2011</c:v>
                      </c:pt>
                      <c:pt idx="7">
                        <c:v>2021</c:v>
                      </c:pt>
                      <c:pt idx="8">
                        <c:v>2023</c:v>
                      </c:pt>
                    </c:numCache>
                  </c:numRef>
                </c:cat>
                <c:val>
                  <c:numRef>
                    <c:extLst>
                      <c:ext uri="{02D57815-91ED-43cb-92C2-25804820EDAC}">
                        <c15:formulaRef>
                          <c15:sqref>Sheet1!$C$2:$C$11</c15:sqref>
                        </c15:formulaRef>
                      </c:ext>
                    </c:extLst>
                    <c:numCache>
                      <c:formatCode>General</c:formatCode>
                      <c:ptCount val="10"/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01-CE06-4E6D-98B0-CE7F05DEC0EB}"/>
                  </c:ext>
                </c:extLst>
              </c15:ser>
            </c15:filteredLineSeries>
            <c15:filteredLineSeries>
              <c15:ser>
                <c:idx val="2"/>
                <c:order val="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Sheet1!$D$1</c15:sqref>
                        </c15:formulaRef>
                      </c:ext>
                    </c:extLst>
                    <c:strCache>
                      <c:ptCount val="1"/>
                    </c:strCache>
                  </c:strRef>
                </c:tx>
                <c:spPr>
                  <a:ln w="28575" cap="rnd">
                    <a:solidFill>
                      <a:schemeClr val="accent3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3"/>
                    </a:solidFill>
                    <a:ln w="9525">
                      <a:solidFill>
                        <a:schemeClr val="accent3"/>
                      </a:solidFill>
                    </a:ln>
                    <a:effectLst/>
                  </c:spPr>
                </c:marker>
                <c:cat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Sheet1!$A$2:$A$10</c15:sqref>
                        </c15:formulaRef>
                      </c:ext>
                    </c:extLst>
                    <c:numCache>
                      <c:formatCode>General</c:formatCode>
                      <c:ptCount val="9"/>
                      <c:pt idx="0">
                        <c:v>1951</c:v>
                      </c:pt>
                      <c:pt idx="1">
                        <c:v>1961</c:v>
                      </c:pt>
                      <c:pt idx="2">
                        <c:v>1971</c:v>
                      </c:pt>
                      <c:pt idx="3">
                        <c:v>1981</c:v>
                      </c:pt>
                      <c:pt idx="4">
                        <c:v>1991</c:v>
                      </c:pt>
                      <c:pt idx="5">
                        <c:v>2001</c:v>
                      </c:pt>
                      <c:pt idx="6">
                        <c:v>2011</c:v>
                      </c:pt>
                      <c:pt idx="7">
                        <c:v>2021</c:v>
                      </c:pt>
                      <c:pt idx="8">
                        <c:v>2023</c:v>
                      </c:pt>
                    </c:numCache>
                  </c:num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Sheet1!$D$2:$D$11</c15:sqref>
                        </c15:formulaRef>
                      </c:ext>
                    </c:extLst>
                    <c:numCache>
                      <c:formatCode>General</c:formatCode>
                      <c:ptCount val="10"/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2-CE06-4E6D-98B0-CE7F05DEC0EB}"/>
                  </c:ext>
                </c:extLst>
              </c15:ser>
            </c15:filteredLineSeries>
          </c:ext>
        </c:extLst>
      </c:lineChart>
      <c:catAx>
        <c:axId val="169708743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97093199"/>
        <c:crosses val="autoZero"/>
        <c:auto val="1"/>
        <c:lblAlgn val="ctr"/>
        <c:lblOffset val="100"/>
        <c:noMultiLvlLbl val="0"/>
      </c:catAx>
      <c:valAx>
        <c:axId val="169709319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9708743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"/>
          <c:y val="5.6100460061659946E-2"/>
          <c:w val="7.4193440826518811E-2"/>
          <c:h val="0.58292497971736523"/>
        </c:manualLayout>
      </c:layout>
      <c:overlay val="0"/>
      <c:spPr>
        <a:noFill/>
        <a:ln>
          <a:noFill/>
        </a:ln>
        <a:effectLst/>
      </c:spPr>
      <c:txPr>
        <a:bodyPr rot="-5400000" spcFirstLastPara="1" vertOverflow="ellipsis" vert="horz" wrap="square" anchor="b" anchorCtr="0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cap="all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Population (in Crores)</a:t>
            </a:r>
          </a:p>
        </c:rich>
      </c:tx>
      <c:layout>
        <c:manualLayout>
          <c:xMode val="edge"/>
          <c:yMode val="edge"/>
          <c:x val="0.22082953729640908"/>
          <c:y val="8.8539104771273983E-2"/>
        </c:manualLayout>
      </c:layout>
      <c:overlay val="0"/>
      <c:spPr>
        <a:noFill/>
        <a:ln>
          <a:noFill/>
        </a:ln>
        <a:effectLst/>
      </c:spPr>
    </c:title>
    <c:autoTitleDeleted val="0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2.2115295568471534E-2"/>
          <c:y val="0.21314969667158551"/>
          <c:w val="0.77072659906488872"/>
          <c:h val="0.78685030332841455"/>
        </c:manualLayout>
      </c:layout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Population (in Crores)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4-F26F-4C92-A3DB-C3828AB82E93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2-F26F-4C92-A3DB-C3828AB82E93}"/>
              </c:ext>
            </c:extLst>
          </c:dPt>
          <c:dPt>
            <c:idx val="2"/>
            <c:bubble3D val="0"/>
            <c:explosion val="19"/>
            <c:spPr>
              <a:solidFill>
                <a:schemeClr val="accent3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5-F26F-4C92-A3DB-C3828AB82E93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3-F26F-4C92-A3DB-C3828AB82E93}"/>
              </c:ext>
            </c:extLst>
          </c:dPt>
          <c:dLbls>
            <c:dLbl>
              <c:idx val="0"/>
              <c:layout>
                <c:manualLayout>
                  <c:x val="9.4938447341758242E-2"/>
                  <c:y val="-3.650698835743307E-3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F26F-4C92-A3DB-C3828AB82E93}"/>
                </c:ext>
              </c:extLst>
            </c:dLbl>
            <c:dLbl>
              <c:idx val="1"/>
              <c:layout>
                <c:manualLayout>
                  <c:x val="8.1691222131280355E-2"/>
                  <c:y val="2.5554891850202783E-2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F26F-4C92-A3DB-C3828AB82E93}"/>
                </c:ext>
              </c:extLst>
            </c:dLbl>
            <c:dLbl>
              <c:idx val="2"/>
              <c:layout>
                <c:manualLayout>
                  <c:x val="2.649445042095579E-2"/>
                  <c:y val="0.21174053247310987"/>
                </c:manualLayout>
              </c:layout>
              <c:tx>
                <c:rich>
                  <a:bodyPr/>
                  <a:lstStyle/>
                  <a:p>
                    <a:fld id="{985FD248-FF6D-4F45-9B11-B7F3719015C1}" type="CATEGORYNAME">
                      <a:rPr lang="en-US"/>
                      <a:pPr/>
                      <a:t>[CATEGORY NAME]</a:t>
                    </a:fld>
                    <a:r>
                      <a:rPr lang="en-US"/>
                      <a:t>
</a:t>
                    </a:r>
                    <a:fld id="{D5E3AD30-1E48-4978-8ED5-D680D0065DC4}" type="PERCENTAGE">
                      <a:rPr lang="en-US"/>
                      <a:pPr/>
                      <a:t>[PERCENTAGE]</a:t>
                    </a:fld>
                    <a:endParaRPr lang="en-US"/>
                  </a:p>
                </c:rich>
              </c:tx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F26F-4C92-A3DB-C3828AB82E93}"/>
                </c:ext>
              </c:extLst>
            </c:dLbl>
            <c:dLbl>
              <c:idx val="3"/>
              <c:layout>
                <c:manualLayout>
                  <c:x val="-0.14792734818366984"/>
                  <c:y val="-3.3464352744588146E-17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F26F-4C92-A3DB-C3828AB82E93}"/>
                </c:ext>
              </c:extLst>
            </c:dLbl>
            <c:spPr>
              <a:noFill/>
              <a:ln>
                <a:noFill/>
              </a:ln>
              <a:effectLst/>
            </c:sp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0–14 years</c:v>
                </c:pt>
                <c:pt idx="1">
                  <c:v>15–24 years</c:v>
                </c:pt>
                <c:pt idx="2">
                  <c:v>25–54 years</c:v>
                </c:pt>
                <c:pt idx="3">
                  <c:v>55+ years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35.5</c:v>
                </c:pt>
                <c:pt idx="1">
                  <c:v>36</c:v>
                </c:pt>
                <c:pt idx="2">
                  <c:v>55</c:v>
                </c:pt>
                <c:pt idx="3">
                  <c:v>15.2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26F-4C92-A3DB-C3828AB82E9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Percentage of Total Population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6-F26F-4C92-A3DB-C3828AB82E93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7-F26F-4C92-A3DB-C3828AB82E93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8-F26F-4C92-A3DB-C3828AB82E93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9-F26F-4C92-A3DB-C3828AB82E93}"/>
              </c:ext>
            </c:extLst>
          </c:dPt>
          <c:dLbls>
            <c:spPr>
              <a:noFill/>
              <a:ln>
                <a:noFill/>
              </a:ln>
              <a:effectLst/>
            </c:sp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0–14 years</c:v>
                </c:pt>
                <c:pt idx="1">
                  <c:v>15–24 years</c:v>
                </c:pt>
                <c:pt idx="2">
                  <c:v>25–54 years</c:v>
                </c:pt>
                <c:pt idx="3">
                  <c:v>55+ years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25</c:v>
                </c:pt>
                <c:pt idx="1">
                  <c:v>25.5</c:v>
                </c:pt>
                <c:pt idx="2">
                  <c:v>38.799999999999997</c:v>
                </c:pt>
                <c:pt idx="3">
                  <c:v>10.7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26F-4C92-A3DB-C3828AB82E93}"/>
            </c:ext>
          </c:extLst>
        </c:ser>
        <c:dLbls>
          <c:dLblPos val="out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Growth % (Base 2020 = 100%)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338508510821089"/>
          <c:y val="0.12958018466242449"/>
          <c:w val="0.84353612497345865"/>
          <c:h val="0.71949192129831407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Growth % (Base 2020 = 100%)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FF0000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Sheet1!$A$2:$A$10</c:f>
              <c:numCache>
                <c:formatCode>General</c:formatCode>
                <c:ptCount val="9"/>
                <c:pt idx="0">
                  <c:v>2020</c:v>
                </c:pt>
                <c:pt idx="1">
                  <c:v>2022</c:v>
                </c:pt>
                <c:pt idx="2">
                  <c:v>2024</c:v>
                </c:pt>
                <c:pt idx="3">
                  <c:v>2026</c:v>
                </c:pt>
                <c:pt idx="4">
                  <c:v>2028</c:v>
                </c:pt>
                <c:pt idx="5">
                  <c:v>2030</c:v>
                </c:pt>
                <c:pt idx="6">
                  <c:v>2032</c:v>
                </c:pt>
                <c:pt idx="7">
                  <c:v>2034</c:v>
                </c:pt>
                <c:pt idx="8">
                  <c:v>2036</c:v>
                </c:pt>
              </c:numCache>
            </c:numRef>
          </c:cat>
          <c:val>
            <c:numRef>
              <c:f>Sheet1!$B$2:$B$10</c:f>
              <c:numCache>
                <c:formatCode>0%</c:formatCode>
                <c:ptCount val="9"/>
                <c:pt idx="0">
                  <c:v>1</c:v>
                </c:pt>
                <c:pt idx="1">
                  <c:v>1.02</c:v>
                </c:pt>
                <c:pt idx="2">
                  <c:v>1.04</c:v>
                </c:pt>
                <c:pt idx="3">
                  <c:v>1.06</c:v>
                </c:pt>
                <c:pt idx="4">
                  <c:v>1.08</c:v>
                </c:pt>
                <c:pt idx="5" formatCode="0.00%">
                  <c:v>1.095</c:v>
                </c:pt>
                <c:pt idx="6">
                  <c:v>1.1100000000000001</c:v>
                </c:pt>
                <c:pt idx="7">
                  <c:v>1.1200000000000001</c:v>
                </c:pt>
                <c:pt idx="8" formatCode="0.00%">
                  <c:v>1.135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3D4-4B97-A0C1-EBE9C9AD7B2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20535215"/>
        <c:axId val="120527055"/>
      </c:lineChart>
      <c:catAx>
        <c:axId val="12053521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0527055"/>
        <c:crosses val="autoZero"/>
        <c:auto val="1"/>
        <c:lblAlgn val="ctr"/>
        <c:lblOffset val="100"/>
        <c:noMultiLvlLbl val="0"/>
      </c:catAx>
      <c:valAx>
        <c:axId val="12052705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053521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60339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6BFAE-C042-4458-FAE7-ADE8CF208C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28800" y="1346200"/>
            <a:ext cx="10972800" cy="2865438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AAD929-5156-5665-1D84-E8C7A1DBFA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8800" y="4322763"/>
            <a:ext cx="10972800" cy="19859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162C48-B24C-C6D1-2F6B-956F0D9B02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9F451-8CC8-4CD8-9BB9-81D64A6679D6}" type="datetimeFigureOut">
              <a:rPr lang="en-US" smtClean="0"/>
              <a:t>11/5/2025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4EC6C1-9C6C-F354-43D2-877AB6E03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18B709-9A09-A661-3A19-9CA36BB4E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DB0FE-8977-497A-AFAE-D0E5909FBD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43843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D49C58-AA34-7396-5180-962751197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BE94C2-9E3A-81BA-3E84-2DBCE3743C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7800D6-0B29-8E21-39EA-DF749870F6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9F451-8CC8-4CD8-9BB9-81D64A6679D6}" type="datetimeFigureOut">
              <a:rPr lang="en-US" smtClean="0"/>
              <a:t>11/5/2025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0CB505-050B-2DD6-D09C-493AFE3382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DC0325-0518-03AC-0F28-2510FD11B2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DB0FE-8977-497A-AFAE-D0E5909FBD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19664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AAACE0-C310-2424-ED3D-8CABEADEED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8538" y="2051050"/>
            <a:ext cx="12619037" cy="3424238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9157C8-9C3E-E16D-5564-92B7C29682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8538" y="5507038"/>
            <a:ext cx="12619037" cy="1800225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45AD0A-2A8F-5363-602B-6789CD7D7A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9F451-8CC8-4CD8-9BB9-81D64A6679D6}" type="datetimeFigureOut">
              <a:rPr lang="en-US" smtClean="0"/>
              <a:t>11/5/2025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8B0CC2-224A-7E17-A84D-9B307A56B1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0229C9-A020-B5C1-2E24-EC9394C23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DB0FE-8977-497A-AFAE-D0E5909FBD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8819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565F6B-1450-430A-983D-EBFDB7EB38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3E3B52-513D-A4CE-4121-57258639D8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06475" y="2190750"/>
            <a:ext cx="6232525" cy="52212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874CC3-11A8-FA4C-3ECD-CB517CFDAB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391400" y="2190750"/>
            <a:ext cx="6232525" cy="52212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0DEE97-C5F5-BB24-5E62-3A19C59570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9F451-8CC8-4CD8-9BB9-81D64A6679D6}" type="datetimeFigureOut">
              <a:rPr lang="en-US" smtClean="0"/>
              <a:t>11/5/2025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CC5AB0-014E-A616-15DC-93329EE87C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97F97B-7E48-A7DF-4EBE-A13A20635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DB0FE-8977-497A-AFAE-D0E5909FBD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85242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FC5B9-08E8-F773-FA79-1B946BA327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8063" y="438150"/>
            <a:ext cx="12619037" cy="1590675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BE3CB6-92E3-35A5-FE45-5D862E3809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8063" y="2017713"/>
            <a:ext cx="6189662" cy="989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C47B42-67B4-0C95-61F7-668C8066A0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08063" y="3006725"/>
            <a:ext cx="6189662" cy="44211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C70036-2645-8EDF-D805-5599BF889D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407275" y="2017713"/>
            <a:ext cx="6219825" cy="989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2F61D63-7C45-1B6E-6C4F-5D12F414390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07275" y="3006725"/>
            <a:ext cx="6219825" cy="44211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F0C58A6-7300-6DFE-C6CF-D8CEF3A37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9F451-8CC8-4CD8-9BB9-81D64A6679D6}" type="datetimeFigureOut">
              <a:rPr lang="en-US" smtClean="0"/>
              <a:t>11/5/2025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860543C-619F-5F79-7B67-628806DA54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9F2ECD3-7FD6-1B82-15AC-5F73EBDCA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DB0FE-8977-497A-AFAE-D0E5909FBD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6663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B002C-4AC8-CFFE-B7B6-03707E04C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21065F-1FD4-9E1D-FDF8-9D9C24099F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9F451-8CC8-4CD8-9BB9-81D64A6679D6}" type="datetimeFigureOut">
              <a:rPr lang="en-US" smtClean="0"/>
              <a:t>11/5/2025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C0BCCB-8694-D236-059F-05AEBE4E3C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69D9A0-F253-854B-6E57-35C3AA355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DB0FE-8977-497A-AFAE-D0E5909FBD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28333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090F82F-F634-FFA8-6780-5CD3494B04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9F451-8CC8-4CD8-9BB9-81D64A6679D6}" type="datetimeFigureOut">
              <a:rPr lang="en-US" smtClean="0"/>
              <a:t>11/5/2025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9919D11-9972-ACB6-F603-0579750112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15DCC7-7084-40EF-9204-7A7949565C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DB0FE-8977-497A-AFAE-D0E5909FBD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04836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078492-EE83-1B9E-EC96-ACC2667E4A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8063" y="549275"/>
            <a:ext cx="4718050" cy="19192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41A007-3DCE-9ECB-36C8-C4F886D3EA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9825" y="1184275"/>
            <a:ext cx="7407275" cy="58483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2865A1-2C0E-382F-F56F-95B8AD5261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08063" y="2468563"/>
            <a:ext cx="4718050" cy="45735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9F3E41-0637-C96A-5CFD-42AE9F157A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9F451-8CC8-4CD8-9BB9-81D64A6679D6}" type="datetimeFigureOut">
              <a:rPr lang="en-US" smtClean="0"/>
              <a:t>11/5/2025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4D4895-E666-D715-9DD2-22B92B536D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8C95A4-1927-6C0E-1E15-1C6B041E7B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DB0FE-8977-497A-AFAE-D0E5909FBD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819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641607-2CEA-BF56-0530-3D2FBB6078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8063" y="549275"/>
            <a:ext cx="4718050" cy="19192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E9A436-5C8C-FDD8-AAFC-59A06DDC44D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19825" y="1184275"/>
            <a:ext cx="7407275" cy="58483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212613-594A-9213-B458-6EC0B467DC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08063" y="2468563"/>
            <a:ext cx="4718050" cy="45735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87CB41-5E84-7E9A-0908-8AAC5E9F3B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9F451-8CC8-4CD8-9BB9-81D64A6679D6}" type="datetimeFigureOut">
              <a:rPr lang="en-US" smtClean="0"/>
              <a:t>11/5/2025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584427-2D86-E0F9-DC21-16C9AF1DDF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1BB5F3-0E2A-1F32-0527-6E1212249E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DB0FE-8977-497A-AFAE-D0E5909FBD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7792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B0C848-6505-CB2D-3151-4FEBF49A0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9B80BD-B01E-7548-D141-9E56B72231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717DEA-E411-E5B5-7268-18A314BA4D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9F451-8CC8-4CD8-9BB9-81D64A6679D6}" type="datetimeFigureOut">
              <a:rPr lang="en-US" smtClean="0"/>
              <a:t>11/5/2025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78E2FB-43CE-77D8-92B7-7C157C5009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FAD856-A39B-9424-1931-F17F8E129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DB0FE-8977-497A-AFAE-D0E5909FBD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5204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A14185E-132F-F4F3-C85A-2ECBC736C05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0469563" y="438150"/>
            <a:ext cx="3154362" cy="697388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3BAEA26-B549-D809-7709-158CF979C5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06475" y="438150"/>
            <a:ext cx="9310688" cy="697388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B77510-E2B3-A162-6CC3-F7F78E9AA2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9F451-8CC8-4CD8-9BB9-81D64A6679D6}" type="datetimeFigureOut">
              <a:rPr lang="en-US" smtClean="0"/>
              <a:t>11/5/2025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66C321-0F7A-AC5F-D921-F11A86F391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62B12D-F472-3A02-6E33-E5B0A97C8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DB0FE-8977-497A-AFAE-D0E5909FBD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0667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D73871B-3554-502F-608A-E1A011AF89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6475" y="438150"/>
            <a:ext cx="12617450" cy="15906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69C3CD-CA80-18A7-3834-75D5781A84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6475" y="2190750"/>
            <a:ext cx="12617450" cy="52212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320E28-BB3C-C05F-F607-95461DC5B0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06475" y="7627938"/>
            <a:ext cx="3290888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7A9F451-8CC8-4CD8-9BB9-81D64A6679D6}" type="datetimeFigureOut">
              <a:rPr lang="en-US" smtClean="0"/>
              <a:t>11/5/2025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F3A7F9-37FC-58EE-8A1E-0E2DC77D4F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6638" y="7627938"/>
            <a:ext cx="4937125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3CC6B7-B64B-A1D4-2B50-C4CAEC5347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33038" y="7627938"/>
            <a:ext cx="3290887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06DB0FE-8977-497A-AFAE-D0E5909FBD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9865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sv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Relationship Id="rId14" Type="http://schemas.openxmlformats.org/officeDocument/2006/relationships/image" Target="../media/image17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10" Type="http://schemas.openxmlformats.org/officeDocument/2006/relationships/image" Target="../media/image26.svg"/><Relationship Id="rId4" Type="http://schemas.openxmlformats.org/officeDocument/2006/relationships/image" Target="../media/image20.svg"/><Relationship Id="rId9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12" Type="http://schemas.openxmlformats.org/officeDocument/2006/relationships/image" Target="../media/image37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1.sv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0" Type="http://schemas.openxmlformats.org/officeDocument/2006/relationships/image" Target="../media/image35.svg"/><Relationship Id="rId4" Type="http://schemas.openxmlformats.org/officeDocument/2006/relationships/image" Target="../media/image29.svg"/><Relationship Id="rId9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2609215" y="2906244"/>
            <a:ext cx="8845825" cy="1847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750"/>
              </a:lnSpc>
              <a:buNone/>
            </a:pPr>
            <a:r>
              <a:rPr lang="en-US" sz="6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lef" panose="00000500000000000000" pitchFamily="2" charset="-79"/>
                <a:ea typeface="Lato" panose="020F0502020204030203" pitchFamily="34" charset="0"/>
                <a:cs typeface="Alef" panose="00000500000000000000" pitchFamily="2" charset="-79"/>
              </a:rPr>
              <a:t>POPULATION GROWTH IN</a:t>
            </a:r>
          </a:p>
        </p:txBody>
      </p:sp>
      <p:sp>
        <p:nvSpPr>
          <p:cNvPr id="4" name="Text 1"/>
          <p:cNvSpPr/>
          <p:nvPr/>
        </p:nvSpPr>
        <p:spPr>
          <a:xfrm>
            <a:off x="677704" y="1924288"/>
            <a:ext cx="2420422" cy="3025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 </a:t>
            </a:r>
            <a:endParaRPr lang="en-US" sz="1900" dirty="0"/>
          </a:p>
        </p:txBody>
      </p:sp>
      <p:sp>
        <p:nvSpPr>
          <p:cNvPr id="5" name="Shape 2"/>
          <p:cNvSpPr/>
          <p:nvPr/>
        </p:nvSpPr>
        <p:spPr>
          <a:xfrm>
            <a:off x="11822161" y="4826586"/>
            <a:ext cx="2735402" cy="958084"/>
          </a:xfrm>
          <a:prstGeom prst="roundRect">
            <a:avLst>
              <a:gd name="adj" fmla="val 2500"/>
            </a:avLst>
          </a:prstGeom>
          <a:solidFill>
            <a:srgbClr val="EFECE6"/>
          </a:solidFill>
          <a:ln w="22860">
            <a:solidFill>
              <a:srgbClr val="CBC5B8"/>
            </a:solidFill>
            <a:prstDash val="solid"/>
          </a:ln>
        </p:spPr>
        <p:txBody>
          <a:bodyPr/>
          <a:lstStyle/>
          <a:p>
            <a:endParaRPr lang="en-US" dirty="0"/>
          </a:p>
        </p:txBody>
      </p:sp>
      <p:sp>
        <p:nvSpPr>
          <p:cNvPr id="6" name="Shape 3"/>
          <p:cNvSpPr/>
          <p:nvPr/>
        </p:nvSpPr>
        <p:spPr>
          <a:xfrm>
            <a:off x="11817997" y="4826586"/>
            <a:ext cx="2731238" cy="958083"/>
          </a:xfrm>
          <a:prstGeom prst="roundRect">
            <a:avLst>
              <a:gd name="adj" fmla="val 208"/>
            </a:avLst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8" name="Text 4"/>
          <p:cNvSpPr/>
          <p:nvPr/>
        </p:nvSpPr>
        <p:spPr>
          <a:xfrm>
            <a:off x="12292857" y="5154358"/>
            <a:ext cx="2420422" cy="3025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PRESENTED BY</a:t>
            </a:r>
            <a:endParaRPr lang="en-US" sz="1900" dirty="0"/>
          </a:p>
        </p:txBody>
      </p:sp>
      <p:sp>
        <p:nvSpPr>
          <p:cNvPr id="11" name="Text 7"/>
          <p:cNvSpPr/>
          <p:nvPr/>
        </p:nvSpPr>
        <p:spPr>
          <a:xfrm>
            <a:off x="5806797" y="3520321"/>
            <a:ext cx="2450663" cy="6193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endParaRPr lang="en-US" sz="1500" dirty="0"/>
          </a:p>
        </p:txBody>
      </p:sp>
      <p:sp>
        <p:nvSpPr>
          <p:cNvPr id="14" name="Text 10"/>
          <p:cNvSpPr/>
          <p:nvPr/>
        </p:nvSpPr>
        <p:spPr>
          <a:xfrm>
            <a:off x="5806797" y="4875728"/>
            <a:ext cx="2450663" cy="6193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endParaRPr lang="en-US" sz="15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D2CD743-0F78-6135-10D4-32C4AD76B1B2}"/>
              </a:ext>
            </a:extLst>
          </p:cNvPr>
          <p:cNvSpPr txBox="1"/>
          <p:nvPr/>
        </p:nvSpPr>
        <p:spPr>
          <a:xfrm>
            <a:off x="11858147" y="5846472"/>
            <a:ext cx="2855132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4A4A45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DIPESH PAUDEL (25BCA10060)</a:t>
            </a:r>
          </a:p>
          <a:p>
            <a:endParaRPr lang="en-US" sz="1600" dirty="0">
              <a:solidFill>
                <a:srgbClr val="4A4A45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n-US" sz="1600" dirty="0">
                <a:solidFill>
                  <a:srgbClr val="4A4A45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SHATAKSHI KHEMANI (25BCA10057)</a:t>
            </a:r>
          </a:p>
          <a:p>
            <a:endParaRPr lang="en-US" sz="1600" dirty="0">
              <a:solidFill>
                <a:srgbClr val="4A4A45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0" indent="0" algn="l">
              <a:lnSpc>
                <a:spcPts val="2400"/>
              </a:lnSpc>
              <a:buNone/>
            </a:pPr>
            <a:r>
              <a:rPr lang="en-US" sz="1600" dirty="0">
                <a:solidFill>
                  <a:srgbClr val="4A4A45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ISHANT</a:t>
            </a:r>
          </a:p>
          <a:p>
            <a:pPr marL="0" indent="0" algn="l">
              <a:lnSpc>
                <a:spcPts val="2400"/>
              </a:lnSpc>
              <a:buNone/>
            </a:pPr>
            <a:r>
              <a:rPr lang="en-US" sz="1600" dirty="0">
                <a:solidFill>
                  <a:srgbClr val="4A4A45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(25BCA10038</a:t>
            </a:r>
            <a:endParaRPr lang="en-US" sz="16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endParaRPr lang="en-US" sz="1800" dirty="0"/>
          </a:p>
          <a:p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70E8BE8-36D7-B8A9-476E-64A1A7E75EA5}"/>
              </a:ext>
            </a:extLst>
          </p:cNvPr>
          <p:cNvSpPr txBox="1"/>
          <p:nvPr/>
        </p:nvSpPr>
        <p:spPr>
          <a:xfrm>
            <a:off x="5806797" y="3520321"/>
            <a:ext cx="3016050" cy="1015663"/>
          </a:xfrm>
          <a:prstGeom prst="rect">
            <a:avLst/>
          </a:prstGeom>
          <a:noFill/>
          <a:ln>
            <a:solidFill>
              <a:srgbClr val="EFECE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accent2">
                    <a:lumMod val="75000"/>
                  </a:schemeClr>
                </a:solidFill>
                <a:latin typeface="Arial Black" panose="020B0A040201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IN</a:t>
            </a:r>
            <a:r>
              <a:rPr lang="en-US" sz="6000" b="1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latin typeface="Arial Black" panose="020B0A040201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D</a:t>
            </a:r>
            <a:r>
              <a:rPr lang="en-US" sz="6000" b="1" dirty="0">
                <a:solidFill>
                  <a:schemeClr val="accent6">
                    <a:lumMod val="50000"/>
                  </a:schemeClr>
                </a:solidFill>
                <a:latin typeface="Arial Black" panose="020B0A040201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IA</a:t>
            </a:r>
            <a:endParaRPr lang="en-US" sz="6000" b="1" dirty="0">
              <a:solidFill>
                <a:schemeClr val="accent2">
                  <a:lumMod val="75000"/>
                </a:schemeClr>
              </a:solidFill>
              <a:latin typeface="Arial Black" panose="020B0A04020102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8" grpId="0" animBg="1"/>
      <p:bldP spid="22" grpId="0"/>
      <p:bldP spid="24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280190" y="1002863"/>
            <a:ext cx="7556421" cy="12758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Population Outlook and Future Challenges</a:t>
            </a:r>
            <a:endParaRPr lang="en-US" sz="4000" dirty="0"/>
          </a:p>
        </p:txBody>
      </p:sp>
      <p:sp>
        <p:nvSpPr>
          <p:cNvPr id="4" name="Text 1"/>
          <p:cNvSpPr/>
          <p:nvPr/>
        </p:nvSpPr>
        <p:spPr>
          <a:xfrm>
            <a:off x="6280190" y="2686883"/>
            <a:ext cx="2348627" cy="673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300"/>
              </a:lnSpc>
              <a:buNone/>
            </a:pPr>
            <a:r>
              <a:rPr lang="en-US" sz="53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1.5B</a:t>
            </a:r>
            <a:endParaRPr lang="en-US" sz="5300" dirty="0"/>
          </a:p>
        </p:txBody>
      </p:sp>
      <p:sp>
        <p:nvSpPr>
          <p:cNvPr id="5" name="Text 2"/>
          <p:cNvSpPr/>
          <p:nvPr/>
        </p:nvSpPr>
        <p:spPr>
          <a:xfrm>
            <a:off x="6280190" y="3615571"/>
            <a:ext cx="2348627" cy="6376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Projected Peak Population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6280190" y="4375666"/>
            <a:ext cx="2348627" cy="19602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2550"/>
              </a:lnSpc>
            </a:pPr>
            <a:r>
              <a:rPr lang="en-US" sz="16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India’s population is expected to reach around 1.5 billion people by the mid-2030s, based on the current fall in birth rates.</a:t>
            </a:r>
          </a:p>
        </p:txBody>
      </p:sp>
      <p:sp>
        <p:nvSpPr>
          <p:cNvPr id="7" name="Text 4"/>
          <p:cNvSpPr/>
          <p:nvPr/>
        </p:nvSpPr>
        <p:spPr>
          <a:xfrm>
            <a:off x="8883968" y="2686883"/>
            <a:ext cx="2348746" cy="673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300"/>
              </a:lnSpc>
              <a:buNone/>
            </a:pPr>
            <a:r>
              <a:rPr lang="en-US" sz="53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20Y</a:t>
            </a:r>
            <a:endParaRPr lang="en-US" sz="5300" dirty="0"/>
          </a:p>
        </p:txBody>
      </p:sp>
      <p:sp>
        <p:nvSpPr>
          <p:cNvPr id="8" name="Text 5"/>
          <p:cNvSpPr/>
          <p:nvPr/>
        </p:nvSpPr>
        <p:spPr>
          <a:xfrm>
            <a:off x="8883968" y="3615571"/>
            <a:ext cx="2348746" cy="6376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Duration of Youthfulness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8883968" y="4375666"/>
            <a:ext cx="2348746" cy="19602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2550"/>
              </a:lnSpc>
            </a:pPr>
            <a:r>
              <a:rPr lang="en-US" sz="16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India will stay a ‘young’ nation for about the next 20 years, keeping its advantage of having a large working-age population.</a:t>
            </a:r>
          </a:p>
        </p:txBody>
      </p:sp>
      <p:sp>
        <p:nvSpPr>
          <p:cNvPr id="10" name="Text 7"/>
          <p:cNvSpPr/>
          <p:nvPr/>
        </p:nvSpPr>
        <p:spPr>
          <a:xfrm>
            <a:off x="11487864" y="2686883"/>
            <a:ext cx="2348746" cy="673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300"/>
              </a:lnSpc>
              <a:buNone/>
            </a:pPr>
            <a:r>
              <a:rPr lang="en-US" sz="53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40%</a:t>
            </a:r>
            <a:endParaRPr lang="en-US" sz="5300" dirty="0"/>
          </a:p>
        </p:txBody>
      </p:sp>
      <p:sp>
        <p:nvSpPr>
          <p:cNvPr id="11" name="Text 8"/>
          <p:cNvSpPr/>
          <p:nvPr/>
        </p:nvSpPr>
        <p:spPr>
          <a:xfrm>
            <a:off x="11487864" y="3615571"/>
            <a:ext cx="2348746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Deceleration Factor</a:t>
            </a:r>
            <a:endParaRPr lang="en-US" sz="2000" dirty="0"/>
          </a:p>
        </p:txBody>
      </p:sp>
      <p:sp>
        <p:nvSpPr>
          <p:cNvPr id="12" name="Text 9"/>
          <p:cNvSpPr/>
          <p:nvPr/>
        </p:nvSpPr>
        <p:spPr>
          <a:xfrm>
            <a:off x="11487864" y="4056817"/>
            <a:ext cx="2348746" cy="22869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2550"/>
              </a:lnSpc>
            </a:pPr>
            <a:r>
              <a:rPr lang="en-US" sz="16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Better education and awareness programs are the main reasons for the major slowdown in population growth.</a:t>
            </a:r>
          </a:p>
        </p:txBody>
      </p:sp>
      <p:sp>
        <p:nvSpPr>
          <p:cNvPr id="13" name="Text 10"/>
          <p:cNvSpPr/>
          <p:nvPr/>
        </p:nvSpPr>
        <p:spPr>
          <a:xfrm>
            <a:off x="6293144" y="6694766"/>
            <a:ext cx="7556421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The paramount challenge ahead is ensuring the creation of adequate, high-quality jobs and the sustainable provision of resources for this massive, skilled workforce.</a:t>
            </a:r>
            <a:endParaRPr lang="en-US" sz="1600" dirty="0"/>
          </a:p>
        </p:txBody>
      </p:sp>
      <p:graphicFrame>
        <p:nvGraphicFramePr>
          <p:cNvPr id="16" name="Chart 15">
            <a:extLst>
              <a:ext uri="{FF2B5EF4-FFF2-40B4-BE49-F238E27FC236}">
                <a16:creationId xmlns:a16="http://schemas.microsoft.com/office/drawing/2014/main" id="{2BA3FC7D-9DE3-7CD5-D797-371840E4ECF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73148729"/>
              </p:ext>
            </p:extLst>
          </p:nvPr>
        </p:nvGraphicFramePr>
        <p:xfrm>
          <a:off x="616449" y="1697365"/>
          <a:ext cx="4492986" cy="44741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9" grpId="0" animBg="1"/>
      <p:bldP spid="10" grpId="0" animBg="1"/>
      <p:bldP spid="12" grpId="0" animBg="1"/>
      <p:bldP spid="13" grpId="0" animBg="1"/>
      <p:bldGraphic spid="16" grpId="0">
        <p:bldAsOne/>
      </p:bldGraphic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08422"/>
            <a:ext cx="8161734" cy="673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0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Conclusion: Navigating the Future</a:t>
            </a:r>
            <a:endParaRPr lang="en-US" sz="42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5306" y="1951792"/>
            <a:ext cx="4783693" cy="2585799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1282" y="1951792"/>
            <a:ext cx="4783693" cy="2585799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263581" y="5253945"/>
            <a:ext cx="12719685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00"/>
              </a:lnSpc>
              <a:buSzPct val="100000"/>
            </a:pPr>
            <a:r>
              <a:rPr lang="en-US" sz="16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Population growth is a double-edged sword — it can drive progress if managed well or slow it down if ignored</a:t>
            </a:r>
          </a:p>
        </p:txBody>
      </p:sp>
      <p:sp>
        <p:nvSpPr>
          <p:cNvPr id="6" name="Shape 2"/>
          <p:cNvSpPr/>
          <p:nvPr/>
        </p:nvSpPr>
        <p:spPr>
          <a:xfrm flipH="1">
            <a:off x="826949" y="5011533"/>
            <a:ext cx="45719" cy="829628"/>
          </a:xfrm>
          <a:prstGeom prst="rect">
            <a:avLst/>
          </a:prstGeom>
          <a:solidFill>
            <a:srgbClr val="282824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7" name="Text 3"/>
          <p:cNvSpPr/>
          <p:nvPr/>
        </p:nvSpPr>
        <p:spPr>
          <a:xfrm>
            <a:off x="793790" y="5991106"/>
            <a:ext cx="13042821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700"/>
              </a:lnSpc>
              <a:buSzPct val="100000"/>
              <a:buChar char="•"/>
            </a:pPr>
            <a:r>
              <a:rPr lang="en-US" sz="1650" b="1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Opportunity</a:t>
            </a:r>
            <a:r>
              <a:rPr lang="en-US" sz="16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: India’s young population can become a strong force for growth and new ideas if their skills are used properly</a:t>
            </a:r>
          </a:p>
        </p:txBody>
      </p:sp>
      <p:sp>
        <p:nvSpPr>
          <p:cNvPr id="8" name="Text 4"/>
          <p:cNvSpPr/>
          <p:nvPr/>
        </p:nvSpPr>
        <p:spPr>
          <a:xfrm>
            <a:off x="793790" y="6411278"/>
            <a:ext cx="13042821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700"/>
              </a:lnSpc>
              <a:buSzPct val="100000"/>
              <a:buChar char="•"/>
            </a:pPr>
            <a:r>
              <a:rPr lang="en-US" sz="1650" b="1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Imperative</a:t>
            </a:r>
            <a:r>
              <a:rPr lang="en-US" sz="16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: The government and people must work together to control population growth and ensure fair access to resources.</a:t>
            </a:r>
          </a:p>
        </p:txBody>
      </p:sp>
      <p:sp>
        <p:nvSpPr>
          <p:cNvPr id="9" name="Text 5"/>
          <p:cNvSpPr/>
          <p:nvPr/>
        </p:nvSpPr>
        <p:spPr>
          <a:xfrm>
            <a:off x="793790" y="6831449"/>
            <a:ext cx="13042821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650" b="1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The Way Forward:</a:t>
            </a:r>
            <a:r>
              <a:rPr lang="en-US" sz="16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Prioritizing education, healthcare, and economic empowerment ensures the creation of a healthy, developed, and sustainable nation for all its citizens.</a:t>
            </a:r>
            <a:endParaRPr lang="en-US" sz="1650" dirty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  <p:bldP spid="7" grpId="0" animBg="1"/>
      <p:bldP spid="8" grpId="0" animBg="1"/>
      <p:bldP spid="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861293" y="3756035"/>
            <a:ext cx="8578920" cy="20702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960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THANK YOU</a:t>
            </a:r>
            <a:endParaRPr lang="en-US" sz="9600" dirty="0"/>
          </a:p>
        </p:txBody>
      </p:sp>
      <p:sp>
        <p:nvSpPr>
          <p:cNvPr id="3" name="Text 1"/>
          <p:cNvSpPr/>
          <p:nvPr/>
        </p:nvSpPr>
        <p:spPr>
          <a:xfrm>
            <a:off x="423860" y="555914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0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SUBMITTED TO: SIMRANJEET SIR</a:t>
            </a:r>
            <a:endParaRPr lang="en-US" sz="2000" dirty="0"/>
          </a:p>
        </p:txBody>
      </p:sp>
    </p:spTree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742355"/>
            <a:ext cx="5701546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India's Population Dynamics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793790" y="1381839"/>
            <a:ext cx="6540341" cy="4536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8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Challenges and Opportunities of Growth</a:t>
            </a:r>
            <a:endParaRPr lang="en-US" sz="2850" dirty="0"/>
          </a:p>
        </p:txBody>
      </p:sp>
      <p:sp>
        <p:nvSpPr>
          <p:cNvPr id="5" name="Shape 2"/>
          <p:cNvSpPr/>
          <p:nvPr/>
        </p:nvSpPr>
        <p:spPr>
          <a:xfrm>
            <a:off x="793790" y="2107644"/>
            <a:ext cx="7556421" cy="2061567"/>
          </a:xfrm>
          <a:prstGeom prst="roundRect">
            <a:avLst>
              <a:gd name="adj" fmla="val 1320"/>
            </a:avLst>
          </a:prstGeom>
          <a:solidFill>
            <a:srgbClr val="E5DFD2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Shape 3"/>
          <p:cNvSpPr/>
          <p:nvPr/>
        </p:nvSpPr>
        <p:spPr>
          <a:xfrm>
            <a:off x="975241" y="2289096"/>
            <a:ext cx="544354" cy="544354"/>
          </a:xfrm>
          <a:prstGeom prst="roundRect">
            <a:avLst>
              <a:gd name="adj" fmla="val 16796213"/>
            </a:avLst>
          </a:prstGeom>
          <a:solidFill>
            <a:srgbClr val="282824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4903" y="2438757"/>
            <a:ext cx="244912" cy="244912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975241" y="3014901"/>
            <a:ext cx="284809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Defining Population Growth</a:t>
            </a:r>
            <a:endParaRPr lang="en-US" sz="1750" dirty="0"/>
          </a:p>
        </p:txBody>
      </p:sp>
      <p:sp>
        <p:nvSpPr>
          <p:cNvPr id="9" name="Text 5"/>
          <p:cNvSpPr/>
          <p:nvPr/>
        </p:nvSpPr>
        <p:spPr>
          <a:xfrm>
            <a:off x="975241" y="3407212"/>
            <a:ext cx="7193518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Population growth refers to the increase in the number of people living in a country or region over a specified period.</a:t>
            </a:r>
            <a:endParaRPr lang="en-US" sz="1400" dirty="0"/>
          </a:p>
        </p:txBody>
      </p:sp>
      <p:sp>
        <p:nvSpPr>
          <p:cNvPr id="10" name="Shape 6"/>
          <p:cNvSpPr/>
          <p:nvPr/>
        </p:nvSpPr>
        <p:spPr>
          <a:xfrm>
            <a:off x="793790" y="4350663"/>
            <a:ext cx="7556421" cy="2061567"/>
          </a:xfrm>
          <a:prstGeom prst="roundRect">
            <a:avLst>
              <a:gd name="adj" fmla="val 1320"/>
            </a:avLst>
          </a:prstGeom>
          <a:solidFill>
            <a:srgbClr val="E5DFD2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1" name="Shape 7"/>
          <p:cNvSpPr/>
          <p:nvPr/>
        </p:nvSpPr>
        <p:spPr>
          <a:xfrm>
            <a:off x="975241" y="4532114"/>
            <a:ext cx="544354" cy="544354"/>
          </a:xfrm>
          <a:prstGeom prst="roundRect">
            <a:avLst>
              <a:gd name="adj" fmla="val 16796213"/>
            </a:avLst>
          </a:prstGeom>
          <a:solidFill>
            <a:srgbClr val="282824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24903" y="4681776"/>
            <a:ext cx="244912" cy="244912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975241" y="5257919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A Global Perspective</a:t>
            </a:r>
            <a:endParaRPr lang="en-US" sz="1750" dirty="0"/>
          </a:p>
        </p:txBody>
      </p:sp>
      <p:sp>
        <p:nvSpPr>
          <p:cNvPr id="14" name="Text 9"/>
          <p:cNvSpPr/>
          <p:nvPr/>
        </p:nvSpPr>
        <p:spPr>
          <a:xfrm>
            <a:off x="975241" y="5650230"/>
            <a:ext cx="7193518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India is the world's second-most populated country, holding significant weight in global demographics and resource consumption.</a:t>
            </a:r>
            <a:endParaRPr lang="en-US" sz="1400" dirty="0"/>
          </a:p>
        </p:txBody>
      </p:sp>
      <p:sp>
        <p:nvSpPr>
          <p:cNvPr id="15" name="Text 10"/>
          <p:cNvSpPr/>
          <p:nvPr/>
        </p:nvSpPr>
        <p:spPr>
          <a:xfrm>
            <a:off x="793790" y="6616303"/>
            <a:ext cx="7556421" cy="8708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Understanding India's population dynamics is crucial, as this growth impacts every aspect of socio-economic and environmental stability, including resource allocation, education, and employment.</a:t>
            </a:r>
            <a:endParaRPr lang="en-US" sz="1400" dirty="0"/>
          </a:p>
        </p:txBody>
      </p:sp>
      <p:pic>
        <p:nvPicPr>
          <p:cNvPr id="17" name="Picture 16" descr="A map of india with different states&#10;&#10;AI-generated content may be incorrect.">
            <a:extLst>
              <a:ext uri="{FF2B5EF4-FFF2-40B4-BE49-F238E27FC236}">
                <a16:creationId xmlns:a16="http://schemas.microsoft.com/office/drawing/2014/main" id="{32A62A89-C00A-7F35-C809-D474418D954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2286" b="98000" l="7209" r="90000">
                        <a14:foregroundMark x1="31512" y1="7857" x2="31512" y2="7857"/>
                        <a14:foregroundMark x1="31163" y1="6429" x2="31163" y2="6429"/>
                        <a14:foregroundMark x1="28488" y1="2286" x2="28488" y2="2286"/>
                        <a14:foregroundMark x1="31860" y1="94571" x2="31860" y2="94571"/>
                        <a14:foregroundMark x1="31860" y1="98000" x2="31860" y2="98000"/>
                        <a14:foregroundMark x1="85349" y1="63571" x2="85349" y2="63571"/>
                        <a14:foregroundMark x1="85698" y1="61000" x2="85698" y2="61000"/>
                        <a14:foregroundMark x1="84186" y1="75429" x2="84186" y2="75429"/>
                        <a14:backgroundMark x1="7093" y1="66714" x2="6744" y2="75571"/>
                        <a14:backgroundMark x1="15000" y1="76571" x2="15000" y2="81714"/>
                        <a14:backgroundMark x1="15930" y1="77143" x2="14535" y2="82857"/>
                        <a14:backgroundMark x1="13837" y1="81286" x2="10349" y2="73286"/>
                        <a14:backgroundMark x1="10349" y1="73286" x2="15116" y2="81429"/>
                        <a14:backgroundMark x1="15116" y1="81429" x2="15698" y2="820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50211" y="1381839"/>
            <a:ext cx="6382931" cy="5441283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6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8" grpId="0" animBg="1"/>
      <p:bldP spid="9" grpId="0" animBg="1"/>
      <p:bldP spid="10" grpId="0" animBg="1"/>
      <p:bldP spid="11" grpId="0" animBg="1"/>
      <p:bldP spid="13" grpId="0" animBg="1"/>
      <p:bldP spid="14" grpId="0" animBg="1"/>
      <p:bldP spid="1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648278" y="674712"/>
            <a:ext cx="7580423" cy="4245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00"/>
              </a:lnSpc>
              <a:buNone/>
            </a:pPr>
            <a:r>
              <a:rPr lang="en-US" sz="3600" b="1" dirty="0">
                <a:solidFill>
                  <a:srgbClr val="282824"/>
                </a:solidFill>
                <a:latin typeface="Aptos Display" panose="020B0004020202020204" pitchFamily="34" charset="0"/>
                <a:ea typeface="Lato Bold" pitchFamily="34" charset="-122"/>
                <a:cs typeface="Lato Bold" pitchFamily="34" charset="-120"/>
              </a:rPr>
              <a:t>Historical Trajectory: India's Population Statistics (1951–2023)</a:t>
            </a:r>
            <a:endParaRPr lang="en-US" sz="3600" dirty="0">
              <a:latin typeface="Aptos Display" panose="020B0004020202020204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519057" y="1599629"/>
            <a:ext cx="3421618" cy="2547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2000" b="1" dirty="0">
                <a:solidFill>
                  <a:srgbClr val="282824"/>
                </a:solidFill>
                <a:latin typeface="Aptos" panose="020B0004020202020204" pitchFamily="34" charset="0"/>
                <a:ea typeface="Lato Bold" pitchFamily="34" charset="-122"/>
                <a:cs typeface="Lato Bold" pitchFamily="34" charset="-120"/>
              </a:rPr>
              <a:t>Key Takeaways from Growth Patterns</a:t>
            </a:r>
            <a:endParaRPr lang="en-US" sz="2000" dirty="0">
              <a:latin typeface="Aptos" panose="020B0004020202020204" pitchFamily="34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194192" y="2354763"/>
            <a:ext cx="5866448" cy="2172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20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India's population has increased nearly fourfold since 1951, crossing the 1.4 billion mark.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194192" y="3008603"/>
            <a:ext cx="10213530" cy="4345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buSzPct val="100000"/>
              <a:buChar char="•"/>
            </a:pPr>
            <a:r>
              <a:rPr lang="en-US" sz="20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The most explosive growth rate was observed between 1951 and 1981, marked by high birth rates and decreasing mortality.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194192" y="4056179"/>
            <a:ext cx="7244298" cy="6441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buSzPct val="100000"/>
              <a:buChar char="•"/>
            </a:pPr>
            <a:r>
              <a:rPr lang="en-US" sz="20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Even with a slowing percentage growth rate, India adds approximately 12 million people annually (1.2 crore).</a:t>
            </a:r>
            <a:endParaRPr lang="en-US" sz="2000" dirty="0"/>
          </a:p>
        </p:txBody>
      </p:sp>
      <p:sp>
        <p:nvSpPr>
          <p:cNvPr id="8" name="Text 5"/>
          <p:cNvSpPr/>
          <p:nvPr/>
        </p:nvSpPr>
        <p:spPr>
          <a:xfrm>
            <a:off x="194192" y="5142182"/>
            <a:ext cx="6484010" cy="12683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buSzPct val="100000"/>
              <a:buChar char="•"/>
            </a:pPr>
            <a:r>
              <a:rPr lang="en-US" sz="20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The sheer scale of the population means that absolute growth remains substantial, requiring continuous resource planning.</a:t>
            </a:r>
            <a:endParaRPr lang="en-US" sz="2000" dirty="0"/>
          </a:p>
        </p:txBody>
      </p:sp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1CAFA146-E750-4A07-BA71-58C15999775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07124643"/>
              </p:ext>
            </p:extLst>
          </p:nvPr>
        </p:nvGraphicFramePr>
        <p:xfrm>
          <a:off x="7557570" y="3667326"/>
          <a:ext cx="6835411" cy="37690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5" grpId="0" animBg="1"/>
      <p:bldP spid="6" grpId="0" animBg="1"/>
      <p:bldP spid="7" grpId="0" animBg="1"/>
      <p:bldP spid="8" grpId="0" animBg="1"/>
      <p:bldGraphic spid="12" grpId="0">
        <p:bldAsOne/>
      </p:bldGraphic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715363" y="423910"/>
            <a:ext cx="7199673" cy="6255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00"/>
              </a:lnSpc>
              <a:buNone/>
            </a:pPr>
            <a:r>
              <a:rPr lang="en-US" sz="3200" b="1" dirty="0">
                <a:solidFill>
                  <a:srgbClr val="282824"/>
                </a:solidFill>
                <a:latin typeface="Aptos Display" panose="020B0004020202020204" pitchFamily="34" charset="0"/>
                <a:ea typeface="Lato Bold" pitchFamily="34" charset="-122"/>
                <a:cs typeface="Lato Bold" pitchFamily="34" charset="-120"/>
              </a:rPr>
              <a:t>Core Drivers of India's Population Increase</a:t>
            </a:r>
            <a:endParaRPr lang="en-US" sz="3200" dirty="0">
              <a:latin typeface="Aptos Display" panose="020B000402020202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73074" y="1247357"/>
            <a:ext cx="13084254" cy="2296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b="1" dirty="0">
                <a:solidFill>
                  <a:srgbClr val="4A4A45"/>
                </a:solidFill>
                <a:latin typeface="Aptos" panose="020B0004020202020204" pitchFamily="34" charset="0"/>
                <a:ea typeface="Lato" pitchFamily="34" charset="-122"/>
                <a:cs typeface="Lato" pitchFamily="34" charset="-120"/>
              </a:rPr>
              <a:t>India's sustained population growth is a complex result of socio-economic, cultural, and medical factors working in tandem.</a:t>
            </a:r>
            <a:endParaRPr lang="en-US" b="1" dirty="0">
              <a:latin typeface="Aptos" panose="020B0004020202020204" pitchFamily="34" charset="0"/>
            </a:endParaRPr>
          </a:p>
        </p:txBody>
      </p:sp>
      <p:sp>
        <p:nvSpPr>
          <p:cNvPr id="4" name="Shape 2"/>
          <p:cNvSpPr/>
          <p:nvPr/>
        </p:nvSpPr>
        <p:spPr>
          <a:xfrm>
            <a:off x="773073" y="1735217"/>
            <a:ext cx="574238" cy="861417"/>
          </a:xfrm>
          <a:prstGeom prst="roundRect">
            <a:avLst>
              <a:gd name="adj" fmla="val 360057"/>
            </a:avLst>
          </a:prstGeom>
          <a:solidFill>
            <a:srgbClr val="DED8CD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2500" y="2058233"/>
            <a:ext cx="215265" cy="215265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490782" y="1878687"/>
            <a:ext cx="1794748" cy="2241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6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High Birth Rate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1490782" y="2188964"/>
            <a:ext cx="12366546" cy="2296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00" b="1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Traditional family structures and the desire for multiple children contribute to higher fertility rates across many regions.</a:t>
            </a:r>
            <a:endParaRPr lang="en-US" sz="1400" b="1" dirty="0"/>
          </a:p>
        </p:txBody>
      </p:sp>
      <p:sp>
        <p:nvSpPr>
          <p:cNvPr id="8" name="Shape 5"/>
          <p:cNvSpPr/>
          <p:nvPr/>
        </p:nvSpPr>
        <p:spPr>
          <a:xfrm>
            <a:off x="773073" y="2711621"/>
            <a:ext cx="574238" cy="861417"/>
          </a:xfrm>
          <a:prstGeom prst="roundRect">
            <a:avLst>
              <a:gd name="adj" fmla="val 360057"/>
            </a:avLst>
          </a:prstGeom>
          <a:solidFill>
            <a:srgbClr val="DED8CD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2500" y="3063121"/>
            <a:ext cx="215265" cy="215265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1490782" y="2883575"/>
            <a:ext cx="1794748" cy="2241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6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Lower Death Rate</a:t>
            </a:r>
            <a:endParaRPr lang="en-US" sz="1600" dirty="0"/>
          </a:p>
        </p:txBody>
      </p:sp>
      <p:sp>
        <p:nvSpPr>
          <p:cNvPr id="11" name="Text 7"/>
          <p:cNvSpPr/>
          <p:nvPr/>
        </p:nvSpPr>
        <p:spPr>
          <a:xfrm>
            <a:off x="1490782" y="3193852"/>
            <a:ext cx="12366546" cy="2296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00" b="1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Significant improvements in public health, nutrition, and modern medicine have drastically increased life expectancy and reduced infant mortality.</a:t>
            </a:r>
            <a:endParaRPr lang="en-US" sz="1400" b="1" dirty="0"/>
          </a:p>
        </p:txBody>
      </p:sp>
      <p:sp>
        <p:nvSpPr>
          <p:cNvPr id="12" name="Shape 8"/>
          <p:cNvSpPr/>
          <p:nvPr/>
        </p:nvSpPr>
        <p:spPr>
          <a:xfrm>
            <a:off x="773073" y="3744992"/>
            <a:ext cx="574238" cy="861417"/>
          </a:xfrm>
          <a:prstGeom prst="roundRect">
            <a:avLst>
              <a:gd name="adj" fmla="val 360057"/>
            </a:avLst>
          </a:prstGeom>
          <a:solidFill>
            <a:srgbClr val="DED8CD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52500" y="4068008"/>
            <a:ext cx="215265" cy="215265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1490782" y="3888462"/>
            <a:ext cx="1794748" cy="2241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6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Early Marriages</a:t>
            </a:r>
            <a:endParaRPr lang="en-US" sz="1600" dirty="0"/>
          </a:p>
        </p:txBody>
      </p:sp>
      <p:sp>
        <p:nvSpPr>
          <p:cNvPr id="15" name="Text 10"/>
          <p:cNvSpPr/>
          <p:nvPr/>
        </p:nvSpPr>
        <p:spPr>
          <a:xfrm>
            <a:off x="1526738" y="4230290"/>
            <a:ext cx="12366546" cy="2296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00" b="1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Marrying at a young age, particularly in rural areas, extends the reproductive period, leading to larger family sizes.</a:t>
            </a:r>
            <a:endParaRPr lang="en-US" sz="1400" b="1" dirty="0"/>
          </a:p>
        </p:txBody>
      </p:sp>
      <p:sp>
        <p:nvSpPr>
          <p:cNvPr id="16" name="Shape 11"/>
          <p:cNvSpPr/>
          <p:nvPr/>
        </p:nvSpPr>
        <p:spPr>
          <a:xfrm>
            <a:off x="773073" y="4749879"/>
            <a:ext cx="574238" cy="861417"/>
          </a:xfrm>
          <a:prstGeom prst="roundRect">
            <a:avLst>
              <a:gd name="adj" fmla="val 360057"/>
            </a:avLst>
          </a:prstGeom>
          <a:solidFill>
            <a:srgbClr val="DED8CD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52500" y="5072896"/>
            <a:ext cx="215265" cy="215265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1490782" y="4893350"/>
            <a:ext cx="2236232" cy="2241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6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Illiteracy &amp; Awareness Gaps</a:t>
            </a:r>
            <a:endParaRPr lang="en-US" sz="1600" dirty="0"/>
          </a:p>
        </p:txBody>
      </p:sp>
      <p:sp>
        <p:nvSpPr>
          <p:cNvPr id="19" name="Text 13"/>
          <p:cNvSpPr/>
          <p:nvPr/>
        </p:nvSpPr>
        <p:spPr>
          <a:xfrm>
            <a:off x="1490782" y="5203627"/>
            <a:ext cx="12366546" cy="2296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00" b="1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Limited education, especially for women, often means a lack of awareness regarding family planning methods and reproductive health.</a:t>
            </a:r>
            <a:endParaRPr lang="en-US" sz="1400" b="1" dirty="0"/>
          </a:p>
        </p:txBody>
      </p:sp>
      <p:sp>
        <p:nvSpPr>
          <p:cNvPr id="20" name="Shape 14"/>
          <p:cNvSpPr/>
          <p:nvPr/>
        </p:nvSpPr>
        <p:spPr>
          <a:xfrm>
            <a:off x="773073" y="5754767"/>
            <a:ext cx="574238" cy="861417"/>
          </a:xfrm>
          <a:prstGeom prst="roundRect">
            <a:avLst>
              <a:gd name="adj" fmla="val 360057"/>
            </a:avLst>
          </a:prstGeom>
          <a:solidFill>
            <a:srgbClr val="DED8CD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21" name="Image 4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52500" y="6077783"/>
            <a:ext cx="215265" cy="215265"/>
          </a:xfrm>
          <a:prstGeom prst="rect">
            <a:avLst/>
          </a:prstGeom>
        </p:spPr>
      </p:pic>
      <p:sp>
        <p:nvSpPr>
          <p:cNvPr id="22" name="Text 15"/>
          <p:cNvSpPr/>
          <p:nvPr/>
        </p:nvSpPr>
        <p:spPr>
          <a:xfrm>
            <a:off x="1490782" y="5898237"/>
            <a:ext cx="1916549" cy="2241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6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Socio-Economic Factors</a:t>
            </a:r>
            <a:endParaRPr lang="en-US" sz="1600" dirty="0"/>
          </a:p>
        </p:txBody>
      </p:sp>
      <p:sp>
        <p:nvSpPr>
          <p:cNvPr id="23" name="Text 16"/>
          <p:cNvSpPr/>
          <p:nvPr/>
        </p:nvSpPr>
        <p:spPr>
          <a:xfrm>
            <a:off x="1490782" y="6208514"/>
            <a:ext cx="12366546" cy="2296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00" b="1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Poverty and a reliance on agriculture lead poor families to view children as necessary financial assets and labor for the future.</a:t>
            </a:r>
            <a:endParaRPr lang="en-US" sz="1400" b="1" dirty="0"/>
          </a:p>
        </p:txBody>
      </p:sp>
      <p:sp>
        <p:nvSpPr>
          <p:cNvPr id="24" name="Shape 17"/>
          <p:cNvSpPr/>
          <p:nvPr/>
        </p:nvSpPr>
        <p:spPr>
          <a:xfrm>
            <a:off x="773073" y="6759654"/>
            <a:ext cx="574238" cy="861417"/>
          </a:xfrm>
          <a:prstGeom prst="roundRect">
            <a:avLst>
              <a:gd name="adj" fmla="val 360057"/>
            </a:avLst>
          </a:prstGeom>
          <a:solidFill>
            <a:srgbClr val="DED8CD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25" name="Image 5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52500" y="7082671"/>
            <a:ext cx="215265" cy="215265"/>
          </a:xfrm>
          <a:prstGeom prst="rect">
            <a:avLst/>
          </a:prstGeom>
        </p:spPr>
      </p:pic>
      <p:sp>
        <p:nvSpPr>
          <p:cNvPr id="26" name="Text 18"/>
          <p:cNvSpPr/>
          <p:nvPr/>
        </p:nvSpPr>
        <p:spPr>
          <a:xfrm>
            <a:off x="1490782" y="6903125"/>
            <a:ext cx="1794748" cy="2241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6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Cultural Preference</a:t>
            </a:r>
            <a:endParaRPr lang="en-US" sz="1600" dirty="0"/>
          </a:p>
        </p:txBody>
      </p:sp>
      <p:sp>
        <p:nvSpPr>
          <p:cNvPr id="27" name="Text 19"/>
          <p:cNvSpPr/>
          <p:nvPr/>
        </p:nvSpPr>
        <p:spPr>
          <a:xfrm>
            <a:off x="1490782" y="7213402"/>
            <a:ext cx="12366546" cy="2296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00" b="1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 strong cultural preference for a male child often leads couples to continue having children until a son is born, enlarging the family unit.</a:t>
            </a:r>
            <a:endParaRPr lang="en-US" sz="1400" b="1" dirty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6" grpId="0" animBg="1"/>
      <p:bldP spid="7" grpId="0" animBg="1"/>
      <p:bldP spid="8" grpId="0" animBg="1"/>
      <p:bldP spid="10" grpId="0" animBg="1"/>
      <p:bldP spid="11" grpId="0" animBg="1"/>
      <p:bldP spid="12" grpId="0" animBg="1"/>
      <p:bldP spid="14" grpId="0" animBg="1"/>
      <p:bldP spid="15" grpId="0" animBg="1"/>
      <p:bldP spid="16" grpId="0" animBg="1"/>
      <p:bldP spid="18" grpId="0" animBg="1"/>
      <p:bldP spid="19" grpId="0" animBg="1"/>
      <p:bldP spid="20" grpId="0" animBg="1"/>
      <p:bldP spid="22" grpId="0" animBg="1"/>
      <p:bldP spid="23" grpId="0" animBg="1"/>
      <p:bldP spid="24" grpId="0" animBg="1"/>
      <p:bldP spid="26" grpId="0" animBg="1"/>
      <p:bldP spid="2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Chart 17">
            <a:extLst>
              <a:ext uri="{FF2B5EF4-FFF2-40B4-BE49-F238E27FC236}">
                <a16:creationId xmlns:a16="http://schemas.microsoft.com/office/drawing/2014/main" id="{5603797F-E522-EDDA-AA24-D64C21EEA8B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30473599"/>
              </p:ext>
            </p:extLst>
          </p:nvPr>
        </p:nvGraphicFramePr>
        <p:xfrm>
          <a:off x="8433319" y="2774377"/>
          <a:ext cx="5752148" cy="347878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Text 0"/>
          <p:cNvSpPr/>
          <p:nvPr/>
        </p:nvSpPr>
        <p:spPr>
          <a:xfrm>
            <a:off x="793789" y="1190266"/>
            <a:ext cx="1230118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Demographic Dividend: India's Young Population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89" y="2230023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Aptos" panose="020B0004020202020204" pitchFamily="34" charset="0"/>
                <a:ea typeface="Lato" pitchFamily="34" charset="-122"/>
                <a:cs typeface="Lato" pitchFamily="34" charset="-120"/>
              </a:rPr>
              <a:t>India possesses a unique demographic structure that positions it as one of the youngest nations globally—a potential source of massive productivity.</a:t>
            </a:r>
            <a:endParaRPr lang="en-US" sz="1750" dirty="0">
              <a:latin typeface="Aptos" panose="020B0004020202020204" pitchFamily="34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963869" y="3788496"/>
            <a:ext cx="590454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b="1" dirty="0">
                <a:solidFill>
                  <a:srgbClr val="4A4A45"/>
                </a:solidFill>
                <a:latin typeface="Aptos Display" panose="020B0004020202020204" pitchFamily="34" charset="0"/>
                <a:ea typeface="Lato" pitchFamily="34" charset="-122"/>
                <a:cs typeface="Lato" pitchFamily="34" charset="-120"/>
              </a:rPr>
              <a:t>Over 39% of India's total population is currently below the age of 25.</a:t>
            </a:r>
            <a:endParaRPr lang="en-US" sz="2000" b="1" dirty="0">
              <a:latin typeface="Aptos Display" panose="020B0004020202020204" pitchFamily="34" charset="0"/>
            </a:endParaRPr>
          </a:p>
        </p:txBody>
      </p:sp>
      <p:sp>
        <p:nvSpPr>
          <p:cNvPr id="5" name="Shape 3"/>
          <p:cNvSpPr/>
          <p:nvPr/>
        </p:nvSpPr>
        <p:spPr>
          <a:xfrm>
            <a:off x="763309" y="3788496"/>
            <a:ext cx="30480" cy="725805"/>
          </a:xfrm>
          <a:prstGeom prst="rect">
            <a:avLst/>
          </a:prstGeom>
          <a:solidFill>
            <a:srgbClr val="282824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Text 4"/>
          <p:cNvSpPr/>
          <p:nvPr/>
        </p:nvSpPr>
        <p:spPr>
          <a:xfrm>
            <a:off x="763309" y="4778523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Aptos" panose="020B0004020202020204" pitchFamily="34" charset="0"/>
                <a:ea typeface="Lato" pitchFamily="34" charset="-122"/>
                <a:cs typeface="Lato" pitchFamily="34" charset="-120"/>
              </a:rPr>
              <a:t>This "demographic dividend" represents an opportunity for accelerated economic growth, provided the young workforce is adequately educated, skilled, and employed.</a:t>
            </a:r>
            <a:endParaRPr lang="en-US" sz="1750" dirty="0">
              <a:latin typeface="Aptos" panose="020B0004020202020204" pitchFamily="34" charset="0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11085790" y="5708809"/>
            <a:ext cx="1159073" cy="9072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endParaRPr lang="en-US" sz="1750" dirty="0"/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8" grpId="0">
        <p:bldAsOne/>
      </p:bldGraphic>
      <p:bldP spid="3" grpId="0" animBg="1"/>
      <p:bldP spid="4" grpId="0" animBg="1"/>
      <p:bldP spid="5" grpId="0" animBg="1"/>
      <p:bldP spid="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9771" y="869930"/>
            <a:ext cx="4236839" cy="635525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07958"/>
            <a:ext cx="7526893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282824"/>
                </a:solidFill>
                <a:latin typeface="Aptos Display" panose="020B0004020202020204" pitchFamily="34" charset="0"/>
                <a:ea typeface="Lato Bold" pitchFamily="34" charset="-122"/>
                <a:cs typeface="Lato Bold" pitchFamily="34" charset="-120"/>
              </a:rPr>
              <a:t>Economic Impacts of High Population</a:t>
            </a:r>
            <a:endParaRPr lang="en-US" sz="3550" dirty="0">
              <a:latin typeface="Aptos Display" panose="020B0004020202020204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93790" y="1647111"/>
            <a:ext cx="7556421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600" b="1" dirty="0">
                <a:solidFill>
                  <a:srgbClr val="4A4A45"/>
                </a:solidFill>
                <a:latin typeface="Aptos" panose="020B0004020202020204" pitchFamily="34" charset="0"/>
                <a:ea typeface="Lato" pitchFamily="34" charset="-122"/>
                <a:cs typeface="Lato" pitchFamily="34" charset="-120"/>
              </a:rPr>
              <a:t>Population growth presents both strengths—the "demographic dividend"—and significant obstacles to economic development.</a:t>
            </a:r>
            <a:endParaRPr lang="en-US" sz="1600" b="1" dirty="0">
              <a:latin typeface="Aptos" panose="020B0004020202020204" pitchFamily="34" charset="0"/>
            </a:endParaRPr>
          </a:p>
        </p:txBody>
      </p:sp>
      <p:sp>
        <p:nvSpPr>
          <p:cNvPr id="5" name="Shape 2"/>
          <p:cNvSpPr/>
          <p:nvPr/>
        </p:nvSpPr>
        <p:spPr>
          <a:xfrm>
            <a:off x="793790" y="2431733"/>
            <a:ext cx="7556421" cy="2082165"/>
          </a:xfrm>
          <a:prstGeom prst="roundRect">
            <a:avLst>
              <a:gd name="adj" fmla="val 5270"/>
            </a:avLst>
          </a:prstGeom>
          <a:solidFill>
            <a:srgbClr val="EFECE6"/>
          </a:solidFill>
          <a:ln w="22860">
            <a:solidFill>
              <a:schemeClr val="tx1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6" name="Shape 3"/>
          <p:cNvSpPr/>
          <p:nvPr/>
        </p:nvSpPr>
        <p:spPr>
          <a:xfrm>
            <a:off x="770930" y="2431733"/>
            <a:ext cx="91440" cy="2082165"/>
          </a:xfrm>
          <a:prstGeom prst="roundRect">
            <a:avLst>
              <a:gd name="adj" fmla="val 29767"/>
            </a:avLst>
          </a:prstGeom>
          <a:solidFill>
            <a:schemeClr val="accent1">
              <a:lumMod val="50000"/>
            </a:scheme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7" name="Text 4"/>
          <p:cNvSpPr/>
          <p:nvPr/>
        </p:nvSpPr>
        <p:spPr>
          <a:xfrm>
            <a:off x="1066681" y="2636044"/>
            <a:ext cx="5165408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4A4A45"/>
                </a:solidFill>
                <a:latin typeface="Aptos" panose="020B0004020202020204" pitchFamily="34" charset="0"/>
                <a:ea typeface="Lato Bold" pitchFamily="34" charset="-122"/>
                <a:cs typeface="Lato Bold" pitchFamily="34" charset="-120"/>
              </a:rPr>
              <a:t>Positive Economic Impacts (Opportunities)</a:t>
            </a:r>
            <a:endParaRPr lang="en-US" sz="2100" dirty="0">
              <a:latin typeface="Aptos" panose="020B0004020202020204" pitchFamily="34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1066681" y="3085028"/>
            <a:ext cx="7079218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b="1" dirty="0">
                <a:solidFill>
                  <a:schemeClr val="accent1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Massive Workforce</a:t>
            </a:r>
            <a:r>
              <a:rPr lang="en-US" sz="1400" b="1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:</a:t>
            </a:r>
            <a:r>
              <a:rPr lang="en-US" sz="14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The large young population gives the country a big pool of workers, capable of boosting production and supporting industries..</a:t>
            </a:r>
          </a:p>
        </p:txBody>
      </p:sp>
      <p:sp>
        <p:nvSpPr>
          <p:cNvPr id="9" name="Text 6"/>
          <p:cNvSpPr/>
          <p:nvPr/>
        </p:nvSpPr>
        <p:spPr>
          <a:xfrm>
            <a:off x="1066681" y="3729038"/>
            <a:ext cx="7079218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b="1" dirty="0">
                <a:solidFill>
                  <a:schemeClr val="accent1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Expanding Markets</a:t>
            </a:r>
            <a:r>
              <a:rPr lang="en-US" sz="1400" b="1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:</a:t>
            </a:r>
            <a:r>
              <a:rPr lang="en-US" sz="14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A huge number of consumers attract more global companies and create strong demand for products and services within the country.</a:t>
            </a:r>
          </a:p>
        </p:txBody>
      </p:sp>
      <p:sp>
        <p:nvSpPr>
          <p:cNvPr id="10" name="Shape 7"/>
          <p:cNvSpPr/>
          <p:nvPr/>
        </p:nvSpPr>
        <p:spPr>
          <a:xfrm>
            <a:off x="793790" y="4695349"/>
            <a:ext cx="7556421" cy="2726174"/>
          </a:xfrm>
          <a:prstGeom prst="roundRect">
            <a:avLst>
              <a:gd name="adj" fmla="val 4025"/>
            </a:avLst>
          </a:prstGeom>
          <a:solidFill>
            <a:srgbClr val="EFECE6"/>
          </a:solidFill>
          <a:ln w="22860">
            <a:solidFill>
              <a:schemeClr val="tx1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1" name="Shape 8"/>
          <p:cNvSpPr/>
          <p:nvPr/>
        </p:nvSpPr>
        <p:spPr>
          <a:xfrm>
            <a:off x="770930" y="4695349"/>
            <a:ext cx="91440" cy="2726174"/>
          </a:xfrm>
          <a:prstGeom prst="roundRect">
            <a:avLst>
              <a:gd name="adj" fmla="val 29767"/>
            </a:avLst>
          </a:prstGeom>
          <a:solidFill>
            <a:srgbClr val="C00000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2" name="Text 9"/>
          <p:cNvSpPr/>
          <p:nvPr/>
        </p:nvSpPr>
        <p:spPr>
          <a:xfrm>
            <a:off x="1066681" y="4899660"/>
            <a:ext cx="4895850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4A4A45"/>
                </a:solidFill>
                <a:latin typeface="Aptos" panose="020B0004020202020204" pitchFamily="34" charset="0"/>
                <a:ea typeface="Lato Bold" pitchFamily="34" charset="-122"/>
                <a:cs typeface="Lato Bold" pitchFamily="34" charset="-120"/>
              </a:rPr>
              <a:t>Negative Economic Impacts (Challenges)</a:t>
            </a:r>
            <a:endParaRPr lang="en-US" sz="2100" dirty="0">
              <a:latin typeface="Aptos" panose="020B0004020202020204" pitchFamily="34" charset="0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1066681" y="5348645"/>
            <a:ext cx="7079218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b="1" dirty="0">
                <a:solidFill>
                  <a:srgbClr val="FF0000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Rising Unemployment</a:t>
            </a:r>
            <a:r>
              <a:rPr lang="en-US" sz="14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: The number of job seekers grows faster than job openings, leading to more unemployment and underemployment.</a:t>
            </a:r>
          </a:p>
        </p:txBody>
      </p:sp>
      <p:sp>
        <p:nvSpPr>
          <p:cNvPr id="14" name="Text 11"/>
          <p:cNvSpPr/>
          <p:nvPr/>
        </p:nvSpPr>
        <p:spPr>
          <a:xfrm>
            <a:off x="1066681" y="5992654"/>
            <a:ext cx="7079218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b="1" dirty="0">
                <a:solidFill>
                  <a:srgbClr val="FF0000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Strain on Infrastructure</a:t>
            </a:r>
            <a:r>
              <a:rPr lang="en-US" sz="14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: Overcrowding causes shortages in housing, schools, and hospitals, putting pressure on public facilities and services.</a:t>
            </a:r>
          </a:p>
        </p:txBody>
      </p:sp>
      <p:sp>
        <p:nvSpPr>
          <p:cNvPr id="15" name="Text 12"/>
          <p:cNvSpPr/>
          <p:nvPr/>
        </p:nvSpPr>
        <p:spPr>
          <a:xfrm>
            <a:off x="1066681" y="6636663"/>
            <a:ext cx="7079218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b="1" dirty="0">
                <a:solidFill>
                  <a:srgbClr val="FF0000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Resource Scarcity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:</a:t>
            </a:r>
            <a:r>
              <a:rPr lang="en-US" sz="1400" dirty="0">
                <a:solidFill>
                  <a:srgbClr val="FF0000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</a:t>
            </a:r>
            <a:r>
              <a:rPr lang="en-US" sz="14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Growing population increases pressure on basic resources like food, clean water, and energy, leading to scarcity and higher costs.</a:t>
            </a: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7" grpId="0" animBg="1"/>
      <p:bldP spid="8" grpId="0" animBg="1"/>
      <p:bldP spid="9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37699"/>
            <a:ext cx="12464415" cy="673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300"/>
              </a:lnSpc>
              <a:buNone/>
            </a:pPr>
            <a:r>
              <a:rPr lang="en-US" sz="4400" b="1" dirty="0">
                <a:solidFill>
                  <a:srgbClr val="282824"/>
                </a:solidFill>
                <a:latin typeface="Aptos Display" panose="020B0004020202020204" pitchFamily="34" charset="0"/>
                <a:ea typeface="Lato Bold" pitchFamily="34" charset="-122"/>
                <a:cs typeface="Lato Bold" pitchFamily="34" charset="-120"/>
              </a:rPr>
              <a:t>Environmental Consequences of Population Density</a:t>
            </a:r>
            <a:endParaRPr lang="en-US" sz="4400" dirty="0">
              <a:latin typeface="Aptos Display" panose="020B000402020202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1742003"/>
            <a:ext cx="13042821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Uncontrolled population expansion exacts a heavy toll on India’s natural environment, leading to degradation of vital ecosystems.</a:t>
            </a:r>
            <a:endParaRPr lang="en-US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3790" y="2329220"/>
            <a:ext cx="646390" cy="64639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93790" y="3244929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chemeClr val="accent2">
                    <a:lumMod val="75000"/>
                  </a:schemeClr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Air Quality Decline</a:t>
            </a:r>
            <a:endParaRPr lang="en-US" sz="21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" name="Text 3"/>
          <p:cNvSpPr/>
          <p:nvPr/>
        </p:nvSpPr>
        <p:spPr>
          <a:xfrm>
            <a:off x="793790" y="3710702"/>
            <a:ext cx="6386751" cy="1034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Rapid urbanization and a surge in vehicle ownership contribute directly to severe air pollution and increased greenhouse gas emissions.</a:t>
            </a:r>
            <a:endParaRPr lang="en-US" sz="16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49860" y="2329220"/>
            <a:ext cx="646390" cy="64639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449860" y="3244929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chemeClr val="accent1">
                    <a:lumMod val="75000"/>
                  </a:schemeClr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Waste &amp; Water Stress</a:t>
            </a:r>
            <a:endParaRPr lang="en-US" sz="21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9" name="Text 5"/>
          <p:cNvSpPr/>
          <p:nvPr/>
        </p:nvSpPr>
        <p:spPr>
          <a:xfrm>
            <a:off x="7449860" y="3710702"/>
            <a:ext cx="6386751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More people generate exponentially more waste, overwhelming disposal systems and contaminating limited fresh water sources.</a:t>
            </a:r>
            <a:endParaRPr lang="en-US" sz="16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93790" y="5176004"/>
            <a:ext cx="646390" cy="646390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793790" y="6091714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chemeClr val="accent6">
                    <a:lumMod val="75000"/>
                  </a:schemeClr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Habitat Loss</a:t>
            </a:r>
            <a:endParaRPr lang="en-US" sz="21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2" name="Text 7"/>
          <p:cNvSpPr/>
          <p:nvPr/>
        </p:nvSpPr>
        <p:spPr>
          <a:xfrm>
            <a:off x="793790" y="6557486"/>
            <a:ext cx="6386751" cy="1034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Expansion of agricultural land and housing necessitates widespread deforestation, disturbing the natural environmental balance and biodiversity.</a:t>
            </a:r>
            <a:endParaRPr lang="en-US" sz="165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449860" y="5176004"/>
            <a:ext cx="646390" cy="646390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449860" y="6091714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chemeClr val="accent3">
                    <a:lumMod val="50000"/>
                  </a:schemeClr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Urban Congestion</a:t>
            </a:r>
            <a:endParaRPr lang="en-US" sz="2100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5" name="Text 9"/>
          <p:cNvSpPr/>
          <p:nvPr/>
        </p:nvSpPr>
        <p:spPr>
          <a:xfrm>
            <a:off x="7449860" y="6557486"/>
            <a:ext cx="6386751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Overcrowding leads to the formation of informal settlements and slums, severely straining city infrastructure and public services.</a:t>
            </a:r>
            <a:endParaRPr lang="en-US" sz="1650" dirty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5" grpId="0" animBg="1"/>
      <p:bldP spid="6" grpId="0" animBg="1"/>
      <p:bldP spid="8" grpId="0" animBg="1"/>
      <p:bldP spid="9" grpId="0" animBg="1"/>
      <p:bldP spid="11" grpId="0" animBg="1"/>
      <p:bldP spid="12" grpId="0" animBg="1"/>
      <p:bldP spid="14" grpId="0" animBg="1"/>
      <p:bldP spid="1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11597" y="2583858"/>
            <a:ext cx="7960519" cy="460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90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National Policy Responses to Population Control</a:t>
            </a:r>
            <a:endParaRPr lang="en-US" sz="2900" dirty="0"/>
          </a:p>
        </p:txBody>
      </p:sp>
      <p:sp>
        <p:nvSpPr>
          <p:cNvPr id="4" name="Text 1"/>
          <p:cNvSpPr/>
          <p:nvPr/>
        </p:nvSpPr>
        <p:spPr>
          <a:xfrm>
            <a:off x="711597" y="3173491"/>
            <a:ext cx="13042821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600" b="1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The Indian government has historically adopted strategic measures aimed at stabilizing population growth and improving demographic health.</a:t>
            </a:r>
            <a:endParaRPr lang="en-US" sz="1600" b="1" dirty="0"/>
          </a:p>
        </p:txBody>
      </p:sp>
      <p:sp>
        <p:nvSpPr>
          <p:cNvPr id="5" name="Shape 2"/>
          <p:cNvSpPr/>
          <p:nvPr/>
        </p:nvSpPr>
        <p:spPr>
          <a:xfrm>
            <a:off x="7311544" y="3866316"/>
            <a:ext cx="15240" cy="3639503"/>
          </a:xfrm>
          <a:prstGeom prst="roundRect">
            <a:avLst>
              <a:gd name="adj" fmla="val 145116"/>
            </a:avLst>
          </a:prstGeom>
          <a:solidFill>
            <a:srgbClr val="CBC5B8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Shape 3"/>
          <p:cNvSpPr/>
          <p:nvPr/>
        </p:nvSpPr>
        <p:spPr>
          <a:xfrm>
            <a:off x="6722388" y="3916442"/>
            <a:ext cx="442198" cy="15240"/>
          </a:xfrm>
          <a:prstGeom prst="roundRect">
            <a:avLst>
              <a:gd name="adj" fmla="val 145116"/>
            </a:avLst>
          </a:prstGeom>
          <a:solidFill>
            <a:srgbClr val="CBC5B8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7" name="Shape 4"/>
          <p:cNvSpPr/>
          <p:nvPr/>
        </p:nvSpPr>
        <p:spPr>
          <a:xfrm>
            <a:off x="7149346" y="3758208"/>
            <a:ext cx="331708" cy="331708"/>
          </a:xfrm>
          <a:prstGeom prst="roundRect">
            <a:avLst>
              <a:gd name="adj" fmla="val 6667"/>
            </a:avLst>
          </a:prstGeom>
          <a:solidFill>
            <a:srgbClr val="E5DFD2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8" name="Text 5"/>
          <p:cNvSpPr/>
          <p:nvPr/>
        </p:nvSpPr>
        <p:spPr>
          <a:xfrm>
            <a:off x="7204650" y="3785890"/>
            <a:ext cx="221099" cy="2763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17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1</a:t>
            </a:r>
            <a:endParaRPr lang="en-US" sz="1700" dirty="0"/>
          </a:p>
        </p:txBody>
      </p:sp>
      <p:sp>
        <p:nvSpPr>
          <p:cNvPr id="9" name="Text 6"/>
          <p:cNvSpPr/>
          <p:nvPr/>
        </p:nvSpPr>
        <p:spPr>
          <a:xfrm>
            <a:off x="4006929" y="3808809"/>
            <a:ext cx="2571155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1952: Family Planning Program</a:t>
            </a:r>
            <a:endParaRPr lang="en-US" sz="1450" dirty="0"/>
          </a:p>
        </p:txBody>
      </p:sp>
      <p:sp>
        <p:nvSpPr>
          <p:cNvPr id="11" name="Shape 8"/>
          <p:cNvSpPr/>
          <p:nvPr/>
        </p:nvSpPr>
        <p:spPr>
          <a:xfrm>
            <a:off x="7465814" y="4800957"/>
            <a:ext cx="442198" cy="15240"/>
          </a:xfrm>
          <a:prstGeom prst="roundRect">
            <a:avLst>
              <a:gd name="adj" fmla="val 145116"/>
            </a:avLst>
          </a:prstGeom>
          <a:solidFill>
            <a:srgbClr val="CBC5B8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2" name="Shape 9"/>
          <p:cNvSpPr/>
          <p:nvPr/>
        </p:nvSpPr>
        <p:spPr>
          <a:xfrm>
            <a:off x="7149346" y="4642723"/>
            <a:ext cx="331708" cy="331708"/>
          </a:xfrm>
          <a:prstGeom prst="roundRect">
            <a:avLst>
              <a:gd name="adj" fmla="val 6667"/>
            </a:avLst>
          </a:prstGeom>
          <a:solidFill>
            <a:srgbClr val="E5DFD2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3" name="Text 10"/>
          <p:cNvSpPr/>
          <p:nvPr/>
        </p:nvSpPr>
        <p:spPr>
          <a:xfrm>
            <a:off x="7204650" y="4670405"/>
            <a:ext cx="221099" cy="2763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17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2</a:t>
            </a:r>
            <a:endParaRPr lang="en-US" sz="1700" dirty="0"/>
          </a:p>
        </p:txBody>
      </p:sp>
      <p:sp>
        <p:nvSpPr>
          <p:cNvPr id="14" name="Text 11"/>
          <p:cNvSpPr/>
          <p:nvPr/>
        </p:nvSpPr>
        <p:spPr>
          <a:xfrm>
            <a:off x="8052316" y="4693325"/>
            <a:ext cx="2355056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1970s: Focus on Sterilization</a:t>
            </a:r>
            <a:endParaRPr lang="en-US" sz="1450" dirty="0"/>
          </a:p>
        </p:txBody>
      </p:sp>
      <p:sp>
        <p:nvSpPr>
          <p:cNvPr id="15" name="Text 12"/>
          <p:cNvSpPr/>
          <p:nvPr/>
        </p:nvSpPr>
        <p:spPr>
          <a:xfrm>
            <a:off x="7532643" y="5010321"/>
            <a:ext cx="5784294" cy="4714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>
              <a:lnSpc>
                <a:spcPts val="1850"/>
              </a:lnSpc>
            </a:pPr>
            <a:r>
              <a:rPr lang="en-US" sz="11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The program changed, with a strong focus on large-scale sterilization drives, which became controversial for aiming to slow population growth quickly</a:t>
            </a:r>
          </a:p>
        </p:txBody>
      </p:sp>
      <p:sp>
        <p:nvSpPr>
          <p:cNvPr id="16" name="Shape 13"/>
          <p:cNvSpPr/>
          <p:nvPr/>
        </p:nvSpPr>
        <p:spPr>
          <a:xfrm>
            <a:off x="6722388" y="5563314"/>
            <a:ext cx="442198" cy="15240"/>
          </a:xfrm>
          <a:prstGeom prst="roundRect">
            <a:avLst>
              <a:gd name="adj" fmla="val 145116"/>
            </a:avLst>
          </a:prstGeom>
          <a:solidFill>
            <a:srgbClr val="CBC5B8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7" name="Shape 14"/>
          <p:cNvSpPr/>
          <p:nvPr/>
        </p:nvSpPr>
        <p:spPr>
          <a:xfrm>
            <a:off x="7149346" y="5405080"/>
            <a:ext cx="331708" cy="331708"/>
          </a:xfrm>
          <a:prstGeom prst="roundRect">
            <a:avLst>
              <a:gd name="adj" fmla="val 6667"/>
            </a:avLst>
          </a:prstGeom>
          <a:solidFill>
            <a:srgbClr val="E5DFD2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8" name="Text 15"/>
          <p:cNvSpPr/>
          <p:nvPr/>
        </p:nvSpPr>
        <p:spPr>
          <a:xfrm>
            <a:off x="7204650" y="5432762"/>
            <a:ext cx="221099" cy="2763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17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3</a:t>
            </a:r>
            <a:endParaRPr lang="en-US" sz="1700" dirty="0"/>
          </a:p>
        </p:txBody>
      </p:sp>
      <p:sp>
        <p:nvSpPr>
          <p:cNvPr id="19" name="Text 16"/>
          <p:cNvSpPr/>
          <p:nvPr/>
        </p:nvSpPr>
        <p:spPr>
          <a:xfrm>
            <a:off x="3361134" y="5455682"/>
            <a:ext cx="3216950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2000: National Population Policy (NPP)</a:t>
            </a:r>
            <a:endParaRPr lang="en-US" sz="1450" dirty="0"/>
          </a:p>
        </p:txBody>
      </p:sp>
      <p:sp>
        <p:nvSpPr>
          <p:cNvPr id="20" name="Text 17"/>
          <p:cNvSpPr/>
          <p:nvPr/>
        </p:nvSpPr>
        <p:spPr>
          <a:xfrm>
            <a:off x="1041152" y="5931693"/>
            <a:ext cx="5784294" cy="4714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>
              <a:lnSpc>
                <a:spcPts val="1850"/>
              </a:lnSpc>
              <a:buNone/>
            </a:pPr>
            <a:r>
              <a:rPr lang="en-US" sz="11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The NPP moved from forced actions to voluntary participation, promoting local planning and aiming to balance population growth by 2045</a:t>
            </a:r>
          </a:p>
        </p:txBody>
      </p:sp>
      <p:sp>
        <p:nvSpPr>
          <p:cNvPr id="21" name="Shape 18"/>
          <p:cNvSpPr/>
          <p:nvPr/>
        </p:nvSpPr>
        <p:spPr>
          <a:xfrm>
            <a:off x="7465814" y="6325791"/>
            <a:ext cx="442198" cy="15240"/>
          </a:xfrm>
          <a:prstGeom prst="roundRect">
            <a:avLst>
              <a:gd name="adj" fmla="val 145116"/>
            </a:avLst>
          </a:prstGeom>
          <a:solidFill>
            <a:srgbClr val="CBC5B8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2" name="Shape 19"/>
          <p:cNvSpPr/>
          <p:nvPr/>
        </p:nvSpPr>
        <p:spPr>
          <a:xfrm>
            <a:off x="7149346" y="6167557"/>
            <a:ext cx="331708" cy="331708"/>
          </a:xfrm>
          <a:prstGeom prst="roundRect">
            <a:avLst>
              <a:gd name="adj" fmla="val 6667"/>
            </a:avLst>
          </a:prstGeom>
          <a:solidFill>
            <a:srgbClr val="E5DFD2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3" name="Text 20"/>
          <p:cNvSpPr/>
          <p:nvPr/>
        </p:nvSpPr>
        <p:spPr>
          <a:xfrm>
            <a:off x="7204650" y="6195239"/>
            <a:ext cx="221099" cy="2763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17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4</a:t>
            </a:r>
            <a:endParaRPr lang="en-US" sz="1700" dirty="0"/>
          </a:p>
        </p:txBody>
      </p:sp>
      <p:sp>
        <p:nvSpPr>
          <p:cNvPr id="24" name="Text 21"/>
          <p:cNvSpPr/>
          <p:nvPr/>
        </p:nvSpPr>
        <p:spPr>
          <a:xfrm>
            <a:off x="8052316" y="6218158"/>
            <a:ext cx="1842968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Current Strategy</a:t>
            </a:r>
            <a:endParaRPr lang="en-US" sz="1450" dirty="0"/>
          </a:p>
        </p:txBody>
      </p:sp>
      <p:sp>
        <p:nvSpPr>
          <p:cNvPr id="25" name="Text 22"/>
          <p:cNvSpPr/>
          <p:nvPr/>
        </p:nvSpPr>
        <p:spPr>
          <a:xfrm>
            <a:off x="8052316" y="6539412"/>
            <a:ext cx="5784294" cy="4714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>
              <a:lnSpc>
                <a:spcPts val="1850"/>
              </a:lnSpc>
            </a:pPr>
            <a:r>
              <a:rPr lang="en-US" sz="11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Focus is on empowering women, encouraging later marriage, increasing education levels, and offering complete healthcare for mothers and children.</a:t>
            </a:r>
          </a:p>
        </p:txBody>
      </p:sp>
      <p:pic>
        <p:nvPicPr>
          <p:cNvPr id="27" name="Picture 26" descr="A black background with text and a flag">
            <a:extLst>
              <a:ext uri="{FF2B5EF4-FFF2-40B4-BE49-F238E27FC236}">
                <a16:creationId xmlns:a16="http://schemas.microsoft.com/office/drawing/2014/main" id="{42AA2229-F522-6731-0BFE-2DF22FAD8C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3697" y="111295"/>
            <a:ext cx="5551587" cy="2245427"/>
          </a:xfrm>
          <a:prstGeom prst="rect">
            <a:avLst/>
          </a:prstGeom>
        </p:spPr>
      </p:pic>
      <p:sp>
        <p:nvSpPr>
          <p:cNvPr id="32" name="Rectangle 5">
            <a:extLst>
              <a:ext uri="{FF2B5EF4-FFF2-40B4-BE49-F238E27FC236}">
                <a16:creationId xmlns:a16="http://schemas.microsoft.com/office/drawing/2014/main" id="{99F0312F-2748-06C1-6BBF-338C208F01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6392" y="4152833"/>
            <a:ext cx="5650756" cy="4462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1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India became the first country in the world to start a government program for controlling population</a:t>
            </a: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8" grpId="0" animBg="1"/>
      <p:bldP spid="13" grpId="0" animBg="1"/>
      <p:bldP spid="14" grpId="0" animBg="1"/>
      <p:bldP spid="15" grpId="0" animBg="1"/>
      <p:bldP spid="18" grpId="0" animBg="1"/>
      <p:bldP spid="19" grpId="0" animBg="1"/>
      <p:bldP spid="20" grpId="0" animBg="1"/>
      <p:bldP spid="23" grpId="0" animBg="1"/>
      <p:bldP spid="24" grpId="0" animBg="1"/>
      <p:bldP spid="2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46760"/>
            <a:ext cx="12657415" cy="637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Strategic Steps for Sustainable Population Management</a:t>
            </a:r>
            <a:endParaRPr lang="en-US" sz="4000" dirty="0"/>
          </a:p>
        </p:txBody>
      </p:sp>
      <p:sp>
        <p:nvSpPr>
          <p:cNvPr id="3" name="Text 1"/>
          <p:cNvSpPr/>
          <p:nvPr/>
        </p:nvSpPr>
        <p:spPr>
          <a:xfrm>
            <a:off x="793790" y="1792962"/>
            <a:ext cx="13042821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 multi-pronged approach combining education, incentives, and healthcare access is essential for successful population stabilization.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793790" y="2655332"/>
            <a:ext cx="4211479" cy="2158603"/>
          </a:xfrm>
          <a:prstGeom prst="roundRect">
            <a:avLst>
              <a:gd name="adj" fmla="val 5083"/>
            </a:avLst>
          </a:prstGeom>
          <a:solidFill>
            <a:srgbClr val="EFECE6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Shape 3"/>
          <p:cNvSpPr/>
          <p:nvPr/>
        </p:nvSpPr>
        <p:spPr>
          <a:xfrm>
            <a:off x="793790" y="2632472"/>
            <a:ext cx="4211479" cy="91440"/>
          </a:xfrm>
          <a:prstGeom prst="roundRect">
            <a:avLst>
              <a:gd name="adj" fmla="val 33488"/>
            </a:avLst>
          </a:prstGeom>
          <a:solidFill>
            <a:srgbClr val="282824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Shape 4"/>
          <p:cNvSpPr/>
          <p:nvPr/>
        </p:nvSpPr>
        <p:spPr>
          <a:xfrm>
            <a:off x="2593360" y="2349222"/>
            <a:ext cx="612338" cy="612338"/>
          </a:xfrm>
          <a:prstGeom prst="roundRect">
            <a:avLst>
              <a:gd name="adj" fmla="val 149329"/>
            </a:avLst>
          </a:prstGeom>
          <a:solidFill>
            <a:srgbClr val="282824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77073" y="2532936"/>
            <a:ext cx="244912" cy="244912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1020723" y="3165634"/>
            <a:ext cx="2690932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Education &amp; Awareness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1020723" y="3606879"/>
            <a:ext cx="3757613" cy="980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>
              <a:lnSpc>
                <a:spcPts val="2550"/>
              </a:lnSpc>
              <a:buNone/>
            </a:pPr>
            <a:r>
              <a:rPr lang="en-US" sz="16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Provide free and quality education that focuses on health, gender equality, and responsible family planning.</a:t>
            </a:r>
          </a:p>
        </p:txBody>
      </p:sp>
      <p:sp>
        <p:nvSpPr>
          <p:cNvPr id="10" name="Shape 7"/>
          <p:cNvSpPr/>
          <p:nvPr/>
        </p:nvSpPr>
        <p:spPr>
          <a:xfrm>
            <a:off x="5209342" y="2655332"/>
            <a:ext cx="4211598" cy="2158603"/>
          </a:xfrm>
          <a:prstGeom prst="roundRect">
            <a:avLst>
              <a:gd name="adj" fmla="val 5083"/>
            </a:avLst>
          </a:prstGeom>
          <a:solidFill>
            <a:srgbClr val="EFECE6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1" name="Shape 8"/>
          <p:cNvSpPr/>
          <p:nvPr/>
        </p:nvSpPr>
        <p:spPr>
          <a:xfrm>
            <a:off x="5209342" y="2632472"/>
            <a:ext cx="4211598" cy="91440"/>
          </a:xfrm>
          <a:prstGeom prst="roundRect">
            <a:avLst>
              <a:gd name="adj" fmla="val 33488"/>
            </a:avLst>
          </a:prstGeom>
          <a:solidFill>
            <a:srgbClr val="282824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2" name="Shape 9"/>
          <p:cNvSpPr/>
          <p:nvPr/>
        </p:nvSpPr>
        <p:spPr>
          <a:xfrm>
            <a:off x="7008912" y="2349222"/>
            <a:ext cx="612338" cy="612338"/>
          </a:xfrm>
          <a:prstGeom prst="roundRect">
            <a:avLst>
              <a:gd name="adj" fmla="val 149329"/>
            </a:avLst>
          </a:prstGeom>
          <a:solidFill>
            <a:srgbClr val="282824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92625" y="2532936"/>
            <a:ext cx="244912" cy="244912"/>
          </a:xfrm>
          <a:prstGeom prst="rect">
            <a:avLst/>
          </a:prstGeom>
        </p:spPr>
      </p:pic>
      <p:sp>
        <p:nvSpPr>
          <p:cNvPr id="14" name="Text 10"/>
          <p:cNvSpPr/>
          <p:nvPr/>
        </p:nvSpPr>
        <p:spPr>
          <a:xfrm>
            <a:off x="5436275" y="3165634"/>
            <a:ext cx="3135154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Incentivizing Small Families</a:t>
            </a:r>
            <a:endParaRPr lang="en-US" sz="2000" dirty="0"/>
          </a:p>
        </p:txBody>
      </p:sp>
      <p:sp>
        <p:nvSpPr>
          <p:cNvPr id="15" name="Text 11"/>
          <p:cNvSpPr/>
          <p:nvPr/>
        </p:nvSpPr>
        <p:spPr>
          <a:xfrm>
            <a:off x="5436275" y="3606879"/>
            <a:ext cx="3757732" cy="980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550"/>
              </a:lnSpc>
            </a:pPr>
            <a:r>
              <a:rPr lang="en-US" sz="16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Start government programs that offer financial and social benefits to families that follow small-family rules.</a:t>
            </a:r>
          </a:p>
        </p:txBody>
      </p:sp>
      <p:sp>
        <p:nvSpPr>
          <p:cNvPr id="16" name="Shape 12"/>
          <p:cNvSpPr/>
          <p:nvPr/>
        </p:nvSpPr>
        <p:spPr>
          <a:xfrm>
            <a:off x="9625013" y="2655332"/>
            <a:ext cx="4211598" cy="2158603"/>
          </a:xfrm>
          <a:prstGeom prst="roundRect">
            <a:avLst>
              <a:gd name="adj" fmla="val 5083"/>
            </a:avLst>
          </a:prstGeom>
          <a:solidFill>
            <a:srgbClr val="EFECE6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7" name="Shape 13"/>
          <p:cNvSpPr/>
          <p:nvPr/>
        </p:nvSpPr>
        <p:spPr>
          <a:xfrm>
            <a:off x="9625013" y="2632472"/>
            <a:ext cx="4211598" cy="91440"/>
          </a:xfrm>
          <a:prstGeom prst="roundRect">
            <a:avLst>
              <a:gd name="adj" fmla="val 33488"/>
            </a:avLst>
          </a:prstGeom>
          <a:solidFill>
            <a:srgbClr val="282824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8" name="Shape 14"/>
          <p:cNvSpPr/>
          <p:nvPr/>
        </p:nvSpPr>
        <p:spPr>
          <a:xfrm>
            <a:off x="11424583" y="2349222"/>
            <a:ext cx="612338" cy="612338"/>
          </a:xfrm>
          <a:prstGeom prst="roundRect">
            <a:avLst>
              <a:gd name="adj" fmla="val 149329"/>
            </a:avLst>
          </a:prstGeom>
          <a:solidFill>
            <a:srgbClr val="282824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9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608296" y="2532936"/>
            <a:ext cx="244912" cy="244912"/>
          </a:xfrm>
          <a:prstGeom prst="rect">
            <a:avLst/>
          </a:prstGeom>
        </p:spPr>
      </p:pic>
      <p:sp>
        <p:nvSpPr>
          <p:cNvPr id="20" name="Text 15"/>
          <p:cNvSpPr/>
          <p:nvPr/>
        </p:nvSpPr>
        <p:spPr>
          <a:xfrm>
            <a:off x="9851946" y="3165634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Birth Control Access</a:t>
            </a:r>
            <a:endParaRPr lang="en-US" sz="2000" dirty="0"/>
          </a:p>
        </p:txBody>
      </p:sp>
      <p:sp>
        <p:nvSpPr>
          <p:cNvPr id="21" name="Text 16"/>
          <p:cNvSpPr/>
          <p:nvPr/>
        </p:nvSpPr>
        <p:spPr>
          <a:xfrm>
            <a:off x="9851946" y="3606879"/>
            <a:ext cx="3757732" cy="980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>
              <a:lnSpc>
                <a:spcPts val="2550"/>
              </a:lnSpc>
              <a:buNone/>
            </a:pPr>
            <a:r>
              <a:rPr lang="en-US" sz="16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Make different birth control options available and easy to access for all income groups without any bias.</a:t>
            </a:r>
          </a:p>
        </p:txBody>
      </p:sp>
      <p:sp>
        <p:nvSpPr>
          <p:cNvPr id="22" name="Shape 17"/>
          <p:cNvSpPr/>
          <p:nvPr/>
        </p:nvSpPr>
        <p:spPr>
          <a:xfrm>
            <a:off x="745152" y="5337692"/>
            <a:ext cx="6419374" cy="2158603"/>
          </a:xfrm>
          <a:prstGeom prst="roundRect">
            <a:avLst>
              <a:gd name="adj" fmla="val 5083"/>
            </a:avLst>
          </a:prstGeom>
          <a:solidFill>
            <a:srgbClr val="EFECE6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3" name="Shape 18"/>
          <p:cNvSpPr/>
          <p:nvPr/>
        </p:nvSpPr>
        <p:spPr>
          <a:xfrm>
            <a:off x="793790" y="5301258"/>
            <a:ext cx="6419374" cy="91440"/>
          </a:xfrm>
          <a:prstGeom prst="roundRect">
            <a:avLst>
              <a:gd name="adj" fmla="val 33488"/>
            </a:avLst>
          </a:prstGeom>
          <a:solidFill>
            <a:srgbClr val="282824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4" name="Shape 19"/>
          <p:cNvSpPr/>
          <p:nvPr/>
        </p:nvSpPr>
        <p:spPr>
          <a:xfrm>
            <a:off x="3697307" y="5018008"/>
            <a:ext cx="612338" cy="612338"/>
          </a:xfrm>
          <a:prstGeom prst="roundRect">
            <a:avLst>
              <a:gd name="adj" fmla="val 149329"/>
            </a:avLst>
          </a:prstGeom>
          <a:solidFill>
            <a:srgbClr val="282824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25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881021" y="5201722"/>
            <a:ext cx="244912" cy="244912"/>
          </a:xfrm>
          <a:prstGeom prst="rect">
            <a:avLst/>
          </a:prstGeom>
        </p:spPr>
      </p:pic>
      <p:sp>
        <p:nvSpPr>
          <p:cNvPr id="26" name="Text 20"/>
          <p:cNvSpPr/>
          <p:nvPr/>
        </p:nvSpPr>
        <p:spPr>
          <a:xfrm>
            <a:off x="1020723" y="5834420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Raising Marriage Age</a:t>
            </a:r>
            <a:endParaRPr lang="en-US" sz="2000" dirty="0"/>
          </a:p>
        </p:txBody>
      </p:sp>
      <p:sp>
        <p:nvSpPr>
          <p:cNvPr id="27" name="Text 21"/>
          <p:cNvSpPr/>
          <p:nvPr/>
        </p:nvSpPr>
        <p:spPr>
          <a:xfrm>
            <a:off x="1020723" y="6275665"/>
            <a:ext cx="5965508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550"/>
              </a:lnSpc>
            </a:pPr>
            <a:r>
              <a:rPr lang="en-US" sz="16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Enforce laws and encourage society to promote higher marriage ages for both men and women to help reduce births.</a:t>
            </a:r>
          </a:p>
        </p:txBody>
      </p:sp>
      <p:sp>
        <p:nvSpPr>
          <p:cNvPr id="28" name="Shape 22"/>
          <p:cNvSpPr/>
          <p:nvPr/>
        </p:nvSpPr>
        <p:spPr>
          <a:xfrm>
            <a:off x="7417237" y="5324118"/>
            <a:ext cx="6419374" cy="2158603"/>
          </a:xfrm>
          <a:prstGeom prst="roundRect">
            <a:avLst>
              <a:gd name="adj" fmla="val 5083"/>
            </a:avLst>
          </a:prstGeom>
          <a:solidFill>
            <a:srgbClr val="EFECE6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9" name="Shape 23"/>
          <p:cNvSpPr/>
          <p:nvPr/>
        </p:nvSpPr>
        <p:spPr>
          <a:xfrm>
            <a:off x="7417237" y="5301258"/>
            <a:ext cx="6419374" cy="91440"/>
          </a:xfrm>
          <a:prstGeom prst="roundRect">
            <a:avLst>
              <a:gd name="adj" fmla="val 33488"/>
            </a:avLst>
          </a:prstGeom>
          <a:solidFill>
            <a:srgbClr val="282824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0" name="Shape 24"/>
          <p:cNvSpPr/>
          <p:nvPr/>
        </p:nvSpPr>
        <p:spPr>
          <a:xfrm>
            <a:off x="10320754" y="5018008"/>
            <a:ext cx="612338" cy="612338"/>
          </a:xfrm>
          <a:prstGeom prst="roundRect">
            <a:avLst>
              <a:gd name="adj" fmla="val 149329"/>
            </a:avLst>
          </a:prstGeom>
          <a:solidFill>
            <a:srgbClr val="282824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31" name="Image 4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504468" y="5201722"/>
            <a:ext cx="244912" cy="244912"/>
          </a:xfrm>
          <a:prstGeom prst="rect">
            <a:avLst/>
          </a:prstGeom>
        </p:spPr>
      </p:pic>
      <p:sp>
        <p:nvSpPr>
          <p:cNvPr id="32" name="Text 25"/>
          <p:cNvSpPr/>
          <p:nvPr/>
        </p:nvSpPr>
        <p:spPr>
          <a:xfrm>
            <a:off x="7644170" y="5834420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Empowering Women</a:t>
            </a:r>
            <a:endParaRPr lang="en-US" sz="2000" dirty="0"/>
          </a:p>
        </p:txBody>
      </p:sp>
      <p:sp>
        <p:nvSpPr>
          <p:cNvPr id="33" name="Text 26"/>
          <p:cNvSpPr/>
          <p:nvPr/>
        </p:nvSpPr>
        <p:spPr>
          <a:xfrm>
            <a:off x="7644170" y="6275665"/>
            <a:ext cx="5965508" cy="980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550"/>
              </a:lnSpc>
            </a:pPr>
            <a:r>
              <a:rPr lang="en-US" sz="16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Increase women’s jobs and healthcare access, helping them become independent and confident in decision-making.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5" grpId="0" animBg="1"/>
      <p:bldP spid="6" grpId="0" animBg="1"/>
      <p:bldP spid="8" grpId="0" animBg="1"/>
      <p:bldP spid="11" grpId="0" animBg="1"/>
      <p:bldP spid="12" grpId="0" animBg="1"/>
      <p:bldP spid="14" grpId="0" animBg="1"/>
      <p:bldP spid="15" grpId="0" animBg="1"/>
      <p:bldP spid="17" grpId="0" animBg="1"/>
      <p:bldP spid="18" grpId="0" animBg="1"/>
      <p:bldP spid="20" grpId="0" animBg="1"/>
      <p:bldP spid="23" grpId="0" animBg="1"/>
      <p:bldP spid="24" grpId="0" animBg="1"/>
      <p:bldP spid="26" grpId="0" animBg="1"/>
      <p:bldP spid="27" grpId="0" animBg="1"/>
      <p:bldP spid="29" grpId="0" animBg="1"/>
      <p:bldP spid="30" grpId="0" animBg="1"/>
      <p:bldP spid="32" grpId="0" animBg="1"/>
      <p:bldP spid="33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228</TotalTime>
  <Words>1203</Words>
  <Application>Microsoft Office PowerPoint</Application>
  <PresentationFormat>Custom</PresentationFormat>
  <Paragraphs>123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12</vt:i4>
      </vt:variant>
    </vt:vector>
  </HeadingPairs>
  <TitlesOfParts>
    <vt:vector size="21" baseType="lpstr">
      <vt:lpstr>Lato Bold</vt:lpstr>
      <vt:lpstr>Aptos</vt:lpstr>
      <vt:lpstr>Alef</vt:lpstr>
      <vt:lpstr>Arial Black</vt:lpstr>
      <vt:lpstr>Lato</vt:lpstr>
      <vt:lpstr>Arial</vt:lpstr>
      <vt:lpstr>Aptos Display</vt:lpstr>
      <vt:lpstr>Office Theme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DIPESH PAUDEL</cp:lastModifiedBy>
  <cp:revision>10</cp:revision>
  <dcterms:created xsi:type="dcterms:W3CDTF">2025-11-02T09:43:28Z</dcterms:created>
  <dcterms:modified xsi:type="dcterms:W3CDTF">2025-11-04T21:27:14Z</dcterms:modified>
</cp:coreProperties>
</file>